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88" r:id="rId17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örkem Güngör" initials="GG" lastIdx="1" clrIdx="0">
    <p:extLst>
      <p:ext uri="{19B8F6BF-5375-455C-9EA6-DF929625EA0E}">
        <p15:presenceInfo xmlns:p15="http://schemas.microsoft.com/office/powerpoint/2012/main" userId="Görkem Güngö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8148" autoAdjust="0"/>
  </p:normalViewPr>
  <p:slideViewPr>
    <p:cSldViewPr snapToGrid="0">
      <p:cViewPr varScale="1">
        <p:scale>
          <a:sx n="79" d="100"/>
          <a:sy n="79" d="100"/>
        </p:scale>
        <p:origin x="10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998E13-C6C8-4B73-9085-28E55E7977D9}" type="doc">
      <dgm:prSet loTypeId="urn:microsoft.com/office/officeart/2005/8/layout/defaul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tr-TR"/>
        </a:p>
      </dgm:t>
    </dgm:pt>
    <dgm:pt modelId="{823EADE9-F35B-496A-94AA-B500CA7BBA5F}">
      <dgm:prSet phldrT="[Metin]"/>
      <dgm:spPr/>
      <dgm:t>
        <a:bodyPr/>
        <a:lstStyle/>
        <a:p>
          <a:r>
            <a:rPr lang="en-US" dirty="0"/>
            <a:t>Citizenship, engagement and knowledge exchange</a:t>
          </a:r>
          <a:endParaRPr lang="tr-TR" dirty="0"/>
        </a:p>
      </dgm:t>
    </dgm:pt>
    <dgm:pt modelId="{BBFE7EB6-DCCE-4F59-A949-0D1E3C0E0133}" type="parTrans" cxnId="{D703268A-46B7-4A25-BB13-F4A0DE35FC99}">
      <dgm:prSet/>
      <dgm:spPr/>
      <dgm:t>
        <a:bodyPr/>
        <a:lstStyle/>
        <a:p>
          <a:endParaRPr lang="tr-TR"/>
        </a:p>
      </dgm:t>
    </dgm:pt>
    <dgm:pt modelId="{E54B107F-DDE1-4A51-A77E-83A275988449}" type="sibTrans" cxnId="{D703268A-46B7-4A25-BB13-F4A0DE35FC99}">
      <dgm:prSet/>
      <dgm:spPr/>
      <dgm:t>
        <a:bodyPr/>
        <a:lstStyle/>
        <a:p>
          <a:endParaRPr lang="tr-TR"/>
        </a:p>
      </dgm:t>
    </dgm:pt>
    <dgm:pt modelId="{7D2CF373-70FF-4B73-AA4D-BD4AE4C6B227}">
      <dgm:prSet phldrT="[Metin]"/>
      <dgm:spPr/>
      <dgm:t>
        <a:bodyPr/>
        <a:lstStyle/>
        <a:p>
          <a:r>
            <a:rPr lang="tr-TR" dirty="0"/>
            <a:t>E</a:t>
          </a:r>
          <a:r>
            <a:rPr lang="en-US" dirty="0" err="1"/>
            <a:t>quity</a:t>
          </a:r>
          <a:r>
            <a:rPr lang="en-US" dirty="0"/>
            <a:t>, justice, poverty and vulnerability</a:t>
          </a:r>
          <a:endParaRPr lang="tr-TR" dirty="0"/>
        </a:p>
      </dgm:t>
    </dgm:pt>
    <dgm:pt modelId="{140653A3-AA65-4D3B-ABF4-3B60640B3E4B}" type="parTrans" cxnId="{B19AB657-B894-4F3F-998B-1A54D7D97257}">
      <dgm:prSet/>
      <dgm:spPr/>
      <dgm:t>
        <a:bodyPr/>
        <a:lstStyle/>
        <a:p>
          <a:endParaRPr lang="tr-TR"/>
        </a:p>
      </dgm:t>
    </dgm:pt>
    <dgm:pt modelId="{F73D3578-75AB-4519-B687-84042CE3AF93}" type="sibTrans" cxnId="{B19AB657-B894-4F3F-998B-1A54D7D97257}">
      <dgm:prSet/>
      <dgm:spPr/>
      <dgm:t>
        <a:bodyPr/>
        <a:lstStyle/>
        <a:p>
          <a:endParaRPr lang="tr-TR"/>
        </a:p>
      </dgm:t>
    </dgm:pt>
    <dgm:pt modelId="{698D364B-793E-4F5F-9290-C8AC7EF893BE}">
      <dgm:prSet phldrT="[Metin]"/>
      <dgm:spPr/>
      <dgm:t>
        <a:bodyPr/>
        <a:lstStyle/>
        <a:p>
          <a:r>
            <a:rPr lang="tr-TR" dirty="0"/>
            <a:t>E</a:t>
          </a:r>
          <a:r>
            <a:rPr lang="en-US" dirty="0" err="1"/>
            <a:t>veryday</a:t>
          </a:r>
          <a:r>
            <a:rPr lang="en-US" dirty="0"/>
            <a:t> life and practices of energy consumption and production</a:t>
          </a:r>
          <a:endParaRPr lang="tr-TR" dirty="0"/>
        </a:p>
      </dgm:t>
    </dgm:pt>
    <dgm:pt modelId="{4FF67F45-CEC7-42CC-9EFE-8ADBADC82F1A}" type="parTrans" cxnId="{129DEE31-8E69-4ED7-85C3-EA343B2BEB62}">
      <dgm:prSet/>
      <dgm:spPr/>
      <dgm:t>
        <a:bodyPr/>
        <a:lstStyle/>
        <a:p>
          <a:endParaRPr lang="tr-TR"/>
        </a:p>
      </dgm:t>
    </dgm:pt>
    <dgm:pt modelId="{798B15AD-F44E-4E9E-A42F-572FD70A5570}" type="sibTrans" cxnId="{129DEE31-8E69-4ED7-85C3-EA343B2BEB62}">
      <dgm:prSet/>
      <dgm:spPr/>
      <dgm:t>
        <a:bodyPr/>
        <a:lstStyle/>
        <a:p>
          <a:endParaRPr lang="tr-TR"/>
        </a:p>
      </dgm:t>
    </dgm:pt>
    <dgm:pt modelId="{EF0FE4CC-0AFA-400B-BFF0-396F9FE73CB6}">
      <dgm:prSet phldrT="[Metin]"/>
      <dgm:spPr/>
      <dgm:t>
        <a:bodyPr/>
        <a:lstStyle/>
        <a:p>
          <a:r>
            <a:rPr lang="en-US" dirty="0"/>
            <a:t>Framing, defining and measuring</a:t>
          </a:r>
          <a:endParaRPr lang="tr-TR" dirty="0"/>
        </a:p>
      </dgm:t>
    </dgm:pt>
    <dgm:pt modelId="{2DD60632-76A8-4365-97BC-A2BDC0F26303}" type="parTrans" cxnId="{3A5015BD-9A65-4D83-99A6-D257CF886B14}">
      <dgm:prSet/>
      <dgm:spPr/>
      <dgm:t>
        <a:bodyPr/>
        <a:lstStyle/>
        <a:p>
          <a:endParaRPr lang="tr-TR"/>
        </a:p>
      </dgm:t>
    </dgm:pt>
    <dgm:pt modelId="{D088DFA2-F020-45A6-B39A-052B500E5548}" type="sibTrans" cxnId="{3A5015BD-9A65-4D83-99A6-D257CF886B14}">
      <dgm:prSet/>
      <dgm:spPr/>
      <dgm:t>
        <a:bodyPr/>
        <a:lstStyle/>
        <a:p>
          <a:endParaRPr lang="tr-TR"/>
        </a:p>
      </dgm:t>
    </dgm:pt>
    <dgm:pt modelId="{10B262AE-D351-4E9F-ABEF-4246D88A9C7C}">
      <dgm:prSet phldrT="[Metin]"/>
      <dgm:spPr/>
      <dgm:t>
        <a:bodyPr/>
        <a:lstStyle/>
        <a:p>
          <a:r>
            <a:rPr lang="en-US" dirty="0"/>
            <a:t>Roles of economic systems, supply chains and financial mechanisms</a:t>
          </a:r>
          <a:endParaRPr lang="tr-TR" dirty="0"/>
        </a:p>
      </dgm:t>
    </dgm:pt>
    <dgm:pt modelId="{71B7654E-B6C0-4867-85BB-96FAFBE0DFD9}" type="parTrans" cxnId="{0E02FB54-BB4A-49C7-BF08-334D82034894}">
      <dgm:prSet/>
      <dgm:spPr/>
      <dgm:t>
        <a:bodyPr/>
        <a:lstStyle/>
        <a:p>
          <a:endParaRPr lang="tr-TR"/>
        </a:p>
      </dgm:t>
    </dgm:pt>
    <dgm:pt modelId="{BD6F8E97-E00F-4119-9D2C-411B97ECC86B}" type="sibTrans" cxnId="{0E02FB54-BB4A-49C7-BF08-334D82034894}">
      <dgm:prSet/>
      <dgm:spPr/>
      <dgm:t>
        <a:bodyPr/>
        <a:lstStyle/>
        <a:p>
          <a:endParaRPr lang="tr-TR"/>
        </a:p>
      </dgm:t>
    </dgm:pt>
    <dgm:pt modelId="{72CCDF8E-5DFE-461B-8920-CE1AAF10D808}">
      <dgm:prSet phldrT="[Metin]"/>
      <dgm:spPr/>
      <dgm:t>
        <a:bodyPr/>
        <a:lstStyle/>
        <a:p>
          <a:r>
            <a:rPr lang="en-US" dirty="0"/>
            <a:t>Governance, policy and political issues</a:t>
          </a:r>
          <a:endParaRPr lang="tr-TR" dirty="0"/>
        </a:p>
      </dgm:t>
    </dgm:pt>
    <dgm:pt modelId="{6110F6E6-430C-4E99-BDA7-A8D5425E3EAE}" type="parTrans" cxnId="{94230DCC-3327-4392-832A-0FA06FD6CEAB}">
      <dgm:prSet/>
      <dgm:spPr/>
      <dgm:t>
        <a:bodyPr/>
        <a:lstStyle/>
        <a:p>
          <a:endParaRPr lang="tr-TR"/>
        </a:p>
      </dgm:t>
    </dgm:pt>
    <dgm:pt modelId="{D830A3FB-1C60-4A34-A925-13ECB3CEA7AC}" type="sibTrans" cxnId="{94230DCC-3327-4392-832A-0FA06FD6CEAB}">
      <dgm:prSet/>
      <dgm:spPr/>
      <dgm:t>
        <a:bodyPr/>
        <a:lstStyle/>
        <a:p>
          <a:endParaRPr lang="tr-TR"/>
        </a:p>
      </dgm:t>
    </dgm:pt>
    <dgm:pt modelId="{8E2E584B-1A7D-45F5-A2EE-DF3B39EE41A6}">
      <dgm:prSet phldrT="[Metin]"/>
      <dgm:spPr/>
      <dgm:t>
        <a:bodyPr/>
        <a:lstStyle/>
        <a:p>
          <a:r>
            <a:rPr lang="en-US" dirty="0"/>
            <a:t>The interactions, unintended consequences and rebound effects</a:t>
          </a:r>
          <a:endParaRPr lang="tr-TR" dirty="0"/>
        </a:p>
      </dgm:t>
    </dgm:pt>
    <dgm:pt modelId="{3BEA305C-48A5-4EA4-9237-CFCF89E62CAA}" type="parTrans" cxnId="{F6FBC685-133A-409D-857C-D417B511912B}">
      <dgm:prSet/>
      <dgm:spPr/>
      <dgm:t>
        <a:bodyPr/>
        <a:lstStyle/>
        <a:p>
          <a:endParaRPr lang="tr-TR"/>
        </a:p>
      </dgm:t>
    </dgm:pt>
    <dgm:pt modelId="{51DFE8AD-700C-40BA-820C-F555F2A46F11}" type="sibTrans" cxnId="{F6FBC685-133A-409D-857C-D417B511912B}">
      <dgm:prSet/>
      <dgm:spPr/>
      <dgm:t>
        <a:bodyPr/>
        <a:lstStyle/>
        <a:p>
          <a:endParaRPr lang="tr-TR"/>
        </a:p>
      </dgm:t>
    </dgm:pt>
    <dgm:pt modelId="{01AA73DF-E2CB-407E-9BEE-6A6FE4FD331E}" type="pres">
      <dgm:prSet presAssocID="{2E998E13-C6C8-4B73-9085-28E55E7977D9}" presName="diagram" presStyleCnt="0">
        <dgm:presLayoutVars>
          <dgm:dir/>
          <dgm:resizeHandles val="exact"/>
        </dgm:presLayoutVars>
      </dgm:prSet>
      <dgm:spPr/>
    </dgm:pt>
    <dgm:pt modelId="{4A950EDD-1A33-4050-B3A4-F77CCCBAA626}" type="pres">
      <dgm:prSet presAssocID="{823EADE9-F35B-496A-94AA-B500CA7BBA5F}" presName="node" presStyleLbl="node1" presStyleIdx="0" presStyleCnt="7">
        <dgm:presLayoutVars>
          <dgm:bulletEnabled val="1"/>
        </dgm:presLayoutVars>
      </dgm:prSet>
      <dgm:spPr/>
    </dgm:pt>
    <dgm:pt modelId="{4B239CD9-BC94-4F4B-A850-396BBCBE7E20}" type="pres">
      <dgm:prSet presAssocID="{E54B107F-DDE1-4A51-A77E-83A275988449}" presName="sibTrans" presStyleCnt="0"/>
      <dgm:spPr/>
    </dgm:pt>
    <dgm:pt modelId="{C5B6C2B9-5B0B-4DD4-9167-72B6C55A501A}" type="pres">
      <dgm:prSet presAssocID="{7D2CF373-70FF-4B73-AA4D-BD4AE4C6B227}" presName="node" presStyleLbl="node1" presStyleIdx="1" presStyleCnt="7">
        <dgm:presLayoutVars>
          <dgm:bulletEnabled val="1"/>
        </dgm:presLayoutVars>
      </dgm:prSet>
      <dgm:spPr/>
    </dgm:pt>
    <dgm:pt modelId="{0F12A54D-A871-48E9-A70D-17D3A6B877A3}" type="pres">
      <dgm:prSet presAssocID="{F73D3578-75AB-4519-B687-84042CE3AF93}" presName="sibTrans" presStyleCnt="0"/>
      <dgm:spPr/>
    </dgm:pt>
    <dgm:pt modelId="{B052DD9E-D453-4F94-A575-FCA3E011C3BE}" type="pres">
      <dgm:prSet presAssocID="{698D364B-793E-4F5F-9290-C8AC7EF893BE}" presName="node" presStyleLbl="node1" presStyleIdx="2" presStyleCnt="7">
        <dgm:presLayoutVars>
          <dgm:bulletEnabled val="1"/>
        </dgm:presLayoutVars>
      </dgm:prSet>
      <dgm:spPr/>
    </dgm:pt>
    <dgm:pt modelId="{A56EFFC5-3447-4125-BA3A-9A07B0610B95}" type="pres">
      <dgm:prSet presAssocID="{798B15AD-F44E-4E9E-A42F-572FD70A5570}" presName="sibTrans" presStyleCnt="0"/>
      <dgm:spPr/>
    </dgm:pt>
    <dgm:pt modelId="{32AF4188-3E1A-46A0-955B-169EEC90E5D3}" type="pres">
      <dgm:prSet presAssocID="{EF0FE4CC-0AFA-400B-BFF0-396F9FE73CB6}" presName="node" presStyleLbl="node1" presStyleIdx="3" presStyleCnt="7">
        <dgm:presLayoutVars>
          <dgm:bulletEnabled val="1"/>
        </dgm:presLayoutVars>
      </dgm:prSet>
      <dgm:spPr/>
    </dgm:pt>
    <dgm:pt modelId="{4B96DD27-7FC7-4EB4-8F9E-7A0717BBB923}" type="pres">
      <dgm:prSet presAssocID="{D088DFA2-F020-45A6-B39A-052B500E5548}" presName="sibTrans" presStyleCnt="0"/>
      <dgm:spPr/>
    </dgm:pt>
    <dgm:pt modelId="{046720C7-DCD5-4B1F-892F-07A670FA6C67}" type="pres">
      <dgm:prSet presAssocID="{72CCDF8E-5DFE-461B-8920-CE1AAF10D808}" presName="node" presStyleLbl="node1" presStyleIdx="4" presStyleCnt="7">
        <dgm:presLayoutVars>
          <dgm:bulletEnabled val="1"/>
        </dgm:presLayoutVars>
      </dgm:prSet>
      <dgm:spPr/>
    </dgm:pt>
    <dgm:pt modelId="{3E5BB88B-A03C-4C56-B538-DFF1A3726F20}" type="pres">
      <dgm:prSet presAssocID="{D830A3FB-1C60-4A34-A925-13ECB3CEA7AC}" presName="sibTrans" presStyleCnt="0"/>
      <dgm:spPr/>
    </dgm:pt>
    <dgm:pt modelId="{A5D2F0BD-B74A-4F4C-AFC8-64A6517BC72D}" type="pres">
      <dgm:prSet presAssocID="{10B262AE-D351-4E9F-ABEF-4246D88A9C7C}" presName="node" presStyleLbl="node1" presStyleIdx="5" presStyleCnt="7">
        <dgm:presLayoutVars>
          <dgm:bulletEnabled val="1"/>
        </dgm:presLayoutVars>
      </dgm:prSet>
      <dgm:spPr/>
    </dgm:pt>
    <dgm:pt modelId="{18E50327-1B6B-4DBA-98DD-C6DAAF803A84}" type="pres">
      <dgm:prSet presAssocID="{BD6F8E97-E00F-4119-9D2C-411B97ECC86B}" presName="sibTrans" presStyleCnt="0"/>
      <dgm:spPr/>
    </dgm:pt>
    <dgm:pt modelId="{09F7F812-4791-4D4F-BB51-6482FE3129AA}" type="pres">
      <dgm:prSet presAssocID="{8E2E584B-1A7D-45F5-A2EE-DF3B39EE41A6}" presName="node" presStyleLbl="node1" presStyleIdx="6" presStyleCnt="7">
        <dgm:presLayoutVars>
          <dgm:bulletEnabled val="1"/>
        </dgm:presLayoutVars>
      </dgm:prSet>
      <dgm:spPr/>
    </dgm:pt>
  </dgm:ptLst>
  <dgm:cxnLst>
    <dgm:cxn modelId="{C5700716-B594-45B4-9270-76710D1D82AE}" type="presOf" srcId="{10B262AE-D351-4E9F-ABEF-4246D88A9C7C}" destId="{A5D2F0BD-B74A-4F4C-AFC8-64A6517BC72D}" srcOrd="0" destOrd="0" presId="urn:microsoft.com/office/officeart/2005/8/layout/default"/>
    <dgm:cxn modelId="{EB29D826-283B-408D-91B1-8292B506763C}" type="presOf" srcId="{823EADE9-F35B-496A-94AA-B500CA7BBA5F}" destId="{4A950EDD-1A33-4050-B3A4-F77CCCBAA626}" srcOrd="0" destOrd="0" presId="urn:microsoft.com/office/officeart/2005/8/layout/default"/>
    <dgm:cxn modelId="{129DEE31-8E69-4ED7-85C3-EA343B2BEB62}" srcId="{2E998E13-C6C8-4B73-9085-28E55E7977D9}" destId="{698D364B-793E-4F5F-9290-C8AC7EF893BE}" srcOrd="2" destOrd="0" parTransId="{4FF67F45-CEC7-42CC-9EFE-8ADBADC82F1A}" sibTransId="{798B15AD-F44E-4E9E-A42F-572FD70A5570}"/>
    <dgm:cxn modelId="{C25AC86E-5D05-4BC9-B9A2-3FB021D1D08E}" type="presOf" srcId="{8E2E584B-1A7D-45F5-A2EE-DF3B39EE41A6}" destId="{09F7F812-4791-4D4F-BB51-6482FE3129AA}" srcOrd="0" destOrd="0" presId="urn:microsoft.com/office/officeart/2005/8/layout/default"/>
    <dgm:cxn modelId="{0E02FB54-BB4A-49C7-BF08-334D82034894}" srcId="{2E998E13-C6C8-4B73-9085-28E55E7977D9}" destId="{10B262AE-D351-4E9F-ABEF-4246D88A9C7C}" srcOrd="5" destOrd="0" parTransId="{71B7654E-B6C0-4867-85BB-96FAFBE0DFD9}" sibTransId="{BD6F8E97-E00F-4119-9D2C-411B97ECC86B}"/>
    <dgm:cxn modelId="{B19AB657-B894-4F3F-998B-1A54D7D97257}" srcId="{2E998E13-C6C8-4B73-9085-28E55E7977D9}" destId="{7D2CF373-70FF-4B73-AA4D-BD4AE4C6B227}" srcOrd="1" destOrd="0" parTransId="{140653A3-AA65-4D3B-ABF4-3B60640B3E4B}" sibTransId="{F73D3578-75AB-4519-B687-84042CE3AF93}"/>
    <dgm:cxn modelId="{F6FBC685-133A-409D-857C-D417B511912B}" srcId="{2E998E13-C6C8-4B73-9085-28E55E7977D9}" destId="{8E2E584B-1A7D-45F5-A2EE-DF3B39EE41A6}" srcOrd="6" destOrd="0" parTransId="{3BEA305C-48A5-4EA4-9237-CFCF89E62CAA}" sibTransId="{51DFE8AD-700C-40BA-820C-F555F2A46F11}"/>
    <dgm:cxn modelId="{D703268A-46B7-4A25-BB13-F4A0DE35FC99}" srcId="{2E998E13-C6C8-4B73-9085-28E55E7977D9}" destId="{823EADE9-F35B-496A-94AA-B500CA7BBA5F}" srcOrd="0" destOrd="0" parTransId="{BBFE7EB6-DCCE-4F59-A949-0D1E3C0E0133}" sibTransId="{E54B107F-DDE1-4A51-A77E-83A275988449}"/>
    <dgm:cxn modelId="{1E16EAA4-3C16-4F77-A356-EE1D7CC43CF6}" type="presOf" srcId="{EF0FE4CC-0AFA-400B-BFF0-396F9FE73CB6}" destId="{32AF4188-3E1A-46A0-955B-169EEC90E5D3}" srcOrd="0" destOrd="0" presId="urn:microsoft.com/office/officeart/2005/8/layout/default"/>
    <dgm:cxn modelId="{3A5015BD-9A65-4D83-99A6-D257CF886B14}" srcId="{2E998E13-C6C8-4B73-9085-28E55E7977D9}" destId="{EF0FE4CC-0AFA-400B-BFF0-396F9FE73CB6}" srcOrd="3" destOrd="0" parTransId="{2DD60632-76A8-4365-97BC-A2BDC0F26303}" sibTransId="{D088DFA2-F020-45A6-B39A-052B500E5548}"/>
    <dgm:cxn modelId="{94230DCC-3327-4392-832A-0FA06FD6CEAB}" srcId="{2E998E13-C6C8-4B73-9085-28E55E7977D9}" destId="{72CCDF8E-5DFE-461B-8920-CE1AAF10D808}" srcOrd="4" destOrd="0" parTransId="{6110F6E6-430C-4E99-BDA7-A8D5425E3EAE}" sibTransId="{D830A3FB-1C60-4A34-A925-13ECB3CEA7AC}"/>
    <dgm:cxn modelId="{19669DD7-E5D1-4104-993A-A3F91E269220}" type="presOf" srcId="{2E998E13-C6C8-4B73-9085-28E55E7977D9}" destId="{01AA73DF-E2CB-407E-9BEE-6A6FE4FD331E}" srcOrd="0" destOrd="0" presId="urn:microsoft.com/office/officeart/2005/8/layout/default"/>
    <dgm:cxn modelId="{6312EBDB-D95D-4BA4-B59C-56B4E4BB469F}" type="presOf" srcId="{698D364B-793E-4F5F-9290-C8AC7EF893BE}" destId="{B052DD9E-D453-4F94-A575-FCA3E011C3BE}" srcOrd="0" destOrd="0" presId="urn:microsoft.com/office/officeart/2005/8/layout/default"/>
    <dgm:cxn modelId="{2BD585E6-BA8F-40FF-BB8E-300803A56878}" type="presOf" srcId="{7D2CF373-70FF-4B73-AA4D-BD4AE4C6B227}" destId="{C5B6C2B9-5B0B-4DD4-9167-72B6C55A501A}" srcOrd="0" destOrd="0" presId="urn:microsoft.com/office/officeart/2005/8/layout/default"/>
    <dgm:cxn modelId="{027143E9-E3AD-45EE-90F4-CAFD3955400C}" type="presOf" srcId="{72CCDF8E-5DFE-461B-8920-CE1AAF10D808}" destId="{046720C7-DCD5-4B1F-892F-07A670FA6C67}" srcOrd="0" destOrd="0" presId="urn:microsoft.com/office/officeart/2005/8/layout/default"/>
    <dgm:cxn modelId="{64541D77-D55C-4C4A-A512-90FA02E5C318}" type="presParOf" srcId="{01AA73DF-E2CB-407E-9BEE-6A6FE4FD331E}" destId="{4A950EDD-1A33-4050-B3A4-F77CCCBAA626}" srcOrd="0" destOrd="0" presId="urn:microsoft.com/office/officeart/2005/8/layout/default"/>
    <dgm:cxn modelId="{606A2927-D2EA-413E-8CBA-2883582AAA8E}" type="presParOf" srcId="{01AA73DF-E2CB-407E-9BEE-6A6FE4FD331E}" destId="{4B239CD9-BC94-4F4B-A850-396BBCBE7E20}" srcOrd="1" destOrd="0" presId="urn:microsoft.com/office/officeart/2005/8/layout/default"/>
    <dgm:cxn modelId="{D4E77FE5-08C7-4AA1-B19E-1F54746A0D68}" type="presParOf" srcId="{01AA73DF-E2CB-407E-9BEE-6A6FE4FD331E}" destId="{C5B6C2B9-5B0B-4DD4-9167-72B6C55A501A}" srcOrd="2" destOrd="0" presId="urn:microsoft.com/office/officeart/2005/8/layout/default"/>
    <dgm:cxn modelId="{3A6FBEA6-C63A-43F3-983A-BD85EFC665F5}" type="presParOf" srcId="{01AA73DF-E2CB-407E-9BEE-6A6FE4FD331E}" destId="{0F12A54D-A871-48E9-A70D-17D3A6B877A3}" srcOrd="3" destOrd="0" presId="urn:microsoft.com/office/officeart/2005/8/layout/default"/>
    <dgm:cxn modelId="{CE14E45D-535B-4BAA-89D8-12942B6B12A7}" type="presParOf" srcId="{01AA73DF-E2CB-407E-9BEE-6A6FE4FD331E}" destId="{B052DD9E-D453-4F94-A575-FCA3E011C3BE}" srcOrd="4" destOrd="0" presId="urn:microsoft.com/office/officeart/2005/8/layout/default"/>
    <dgm:cxn modelId="{98066B95-66BF-4B94-9BCB-E17B33A96F1A}" type="presParOf" srcId="{01AA73DF-E2CB-407E-9BEE-6A6FE4FD331E}" destId="{A56EFFC5-3447-4125-BA3A-9A07B0610B95}" srcOrd="5" destOrd="0" presId="urn:microsoft.com/office/officeart/2005/8/layout/default"/>
    <dgm:cxn modelId="{A539E1EA-CD3E-491B-9F21-07632ED73901}" type="presParOf" srcId="{01AA73DF-E2CB-407E-9BEE-6A6FE4FD331E}" destId="{32AF4188-3E1A-46A0-955B-169EEC90E5D3}" srcOrd="6" destOrd="0" presId="urn:microsoft.com/office/officeart/2005/8/layout/default"/>
    <dgm:cxn modelId="{39C20011-4EB8-4CE5-AC3F-50E084049DFB}" type="presParOf" srcId="{01AA73DF-E2CB-407E-9BEE-6A6FE4FD331E}" destId="{4B96DD27-7FC7-4EB4-8F9E-7A0717BBB923}" srcOrd="7" destOrd="0" presId="urn:microsoft.com/office/officeart/2005/8/layout/default"/>
    <dgm:cxn modelId="{FC9C9C49-40D5-4530-A73A-52F02857FF6D}" type="presParOf" srcId="{01AA73DF-E2CB-407E-9BEE-6A6FE4FD331E}" destId="{046720C7-DCD5-4B1F-892F-07A670FA6C67}" srcOrd="8" destOrd="0" presId="urn:microsoft.com/office/officeart/2005/8/layout/default"/>
    <dgm:cxn modelId="{766D98AA-9443-4788-B2D6-0C0D1CE561E9}" type="presParOf" srcId="{01AA73DF-E2CB-407E-9BEE-6A6FE4FD331E}" destId="{3E5BB88B-A03C-4C56-B538-DFF1A3726F20}" srcOrd="9" destOrd="0" presId="urn:microsoft.com/office/officeart/2005/8/layout/default"/>
    <dgm:cxn modelId="{2A3B3DDC-F3B0-42DB-8342-0DB1C02715CA}" type="presParOf" srcId="{01AA73DF-E2CB-407E-9BEE-6A6FE4FD331E}" destId="{A5D2F0BD-B74A-4F4C-AFC8-64A6517BC72D}" srcOrd="10" destOrd="0" presId="urn:microsoft.com/office/officeart/2005/8/layout/default"/>
    <dgm:cxn modelId="{003695E0-1533-4168-9713-42252841933C}" type="presParOf" srcId="{01AA73DF-E2CB-407E-9BEE-6A6FE4FD331E}" destId="{18E50327-1B6B-4DBA-98DD-C6DAAF803A84}" srcOrd="11" destOrd="0" presId="urn:microsoft.com/office/officeart/2005/8/layout/default"/>
    <dgm:cxn modelId="{C8BF8958-4FC1-48BE-8A5B-9EE823345D40}" type="presParOf" srcId="{01AA73DF-E2CB-407E-9BEE-6A6FE4FD331E}" destId="{09F7F812-4791-4D4F-BB51-6482FE3129A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950D31-F168-45FE-96DF-B4DF685631A3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tr-TR"/>
        </a:p>
      </dgm:t>
    </dgm:pt>
    <dgm:pt modelId="{F711D9CF-558A-4858-A967-567CA88F1282}">
      <dgm:prSet phldrT="[Metin]" custT="1"/>
      <dgm:spPr/>
      <dgm:t>
        <a:bodyPr/>
        <a:lstStyle/>
        <a:p>
          <a:r>
            <a:rPr lang="tr-TR" sz="1800" dirty="0" err="1"/>
            <a:t>Social</a:t>
          </a:r>
          <a:r>
            <a:rPr lang="tr-TR" sz="1800" dirty="0"/>
            <a:t> </a:t>
          </a:r>
          <a:r>
            <a:rPr lang="tr-TR" sz="1800" dirty="0" err="1"/>
            <a:t>Acceptance</a:t>
          </a:r>
          <a:endParaRPr lang="tr-TR" sz="1800" dirty="0"/>
        </a:p>
      </dgm:t>
    </dgm:pt>
    <dgm:pt modelId="{CF66802B-5659-476F-9B07-CA2813755553}" type="parTrans" cxnId="{1B8BC116-D78A-49FC-9729-71F2546ADC26}">
      <dgm:prSet/>
      <dgm:spPr/>
      <dgm:t>
        <a:bodyPr/>
        <a:lstStyle/>
        <a:p>
          <a:endParaRPr lang="tr-TR" sz="1800"/>
        </a:p>
      </dgm:t>
    </dgm:pt>
    <dgm:pt modelId="{7011EE78-700A-46ED-B626-54083F2BE424}" type="sibTrans" cxnId="{1B8BC116-D78A-49FC-9729-71F2546ADC26}">
      <dgm:prSet custT="1"/>
      <dgm:spPr/>
    </dgm:pt>
    <dgm:pt modelId="{6538552C-AD49-4729-8433-DA43AE452FFA}">
      <dgm:prSet phldrT="[Metin]" custT="1"/>
      <dgm:spPr/>
      <dgm:t>
        <a:bodyPr/>
        <a:lstStyle/>
        <a:p>
          <a:r>
            <a:rPr lang="tr-TR" sz="1800" dirty="0" err="1"/>
            <a:t>Just</a:t>
          </a:r>
          <a:r>
            <a:rPr lang="tr-TR" sz="1800" dirty="0"/>
            <a:t> </a:t>
          </a:r>
          <a:r>
            <a:rPr lang="tr-TR" sz="1800" dirty="0" err="1"/>
            <a:t>Transitions</a:t>
          </a:r>
          <a:endParaRPr lang="tr-TR" sz="1800" dirty="0"/>
        </a:p>
      </dgm:t>
    </dgm:pt>
    <dgm:pt modelId="{F4BDF27D-A411-4629-8171-400A934DB570}" type="parTrans" cxnId="{FC8B9D9A-4AAF-4526-ACD3-C33A0FD81BF8}">
      <dgm:prSet/>
      <dgm:spPr/>
      <dgm:t>
        <a:bodyPr/>
        <a:lstStyle/>
        <a:p>
          <a:endParaRPr lang="tr-TR" sz="1800"/>
        </a:p>
      </dgm:t>
    </dgm:pt>
    <dgm:pt modelId="{369161F5-228B-4F72-92EF-60A434D05001}" type="sibTrans" cxnId="{FC8B9D9A-4AAF-4526-ACD3-C33A0FD81BF8}">
      <dgm:prSet custT="1"/>
      <dgm:spPr/>
    </dgm:pt>
    <dgm:pt modelId="{976B2F6C-8C99-4A99-A980-0514262FAC8F}">
      <dgm:prSet phldrT="[Metin]" custT="1"/>
      <dgm:spPr/>
      <dgm:t>
        <a:bodyPr/>
        <a:lstStyle/>
        <a:p>
          <a:r>
            <a:rPr lang="tr-TR" sz="1800" dirty="0"/>
            <a:t>Human </a:t>
          </a:r>
          <a:r>
            <a:rPr lang="tr-TR" sz="1800" dirty="0" err="1"/>
            <a:t>Capital</a:t>
          </a:r>
          <a:endParaRPr lang="tr-TR" sz="1800" dirty="0"/>
        </a:p>
      </dgm:t>
    </dgm:pt>
    <dgm:pt modelId="{CA776E0F-FABC-4F1F-B27D-5434E83F3C70}" type="parTrans" cxnId="{17884162-F7D9-49D1-B412-D4680CEBF9DE}">
      <dgm:prSet/>
      <dgm:spPr/>
      <dgm:t>
        <a:bodyPr/>
        <a:lstStyle/>
        <a:p>
          <a:endParaRPr lang="tr-TR" sz="1800"/>
        </a:p>
      </dgm:t>
    </dgm:pt>
    <dgm:pt modelId="{F24BA4AE-23C2-4D5E-B41A-F9DEF9461D32}" type="sibTrans" cxnId="{17884162-F7D9-49D1-B412-D4680CEBF9DE}">
      <dgm:prSet custT="1"/>
      <dgm:spPr/>
      <dgm:t>
        <a:bodyPr/>
        <a:lstStyle/>
        <a:p>
          <a:endParaRPr lang="tr-TR" sz="1800" dirty="0"/>
        </a:p>
      </dgm:t>
    </dgm:pt>
    <dgm:pt modelId="{319149CF-1E5E-4195-8D91-4882554B1C16}">
      <dgm:prSet phldrT="[Metin]" custT="1"/>
      <dgm:spPr/>
      <dgm:t>
        <a:bodyPr/>
        <a:lstStyle/>
        <a:p>
          <a:r>
            <a:rPr lang="tr-TR" sz="1800" dirty="0" err="1"/>
            <a:t>Citizen</a:t>
          </a:r>
          <a:r>
            <a:rPr lang="tr-TR" sz="1800" dirty="0"/>
            <a:t> </a:t>
          </a:r>
          <a:r>
            <a:rPr lang="tr-TR" sz="1800" dirty="0" err="1"/>
            <a:t>Engagement</a:t>
          </a:r>
          <a:endParaRPr lang="tr-TR" sz="1800" dirty="0"/>
        </a:p>
      </dgm:t>
    </dgm:pt>
    <dgm:pt modelId="{6F51C949-11DD-460C-A716-ADFE428DEDAD}" type="parTrans" cxnId="{4EE9ADD3-F7DC-41FA-8A7C-DA749AF313AF}">
      <dgm:prSet/>
      <dgm:spPr/>
      <dgm:t>
        <a:bodyPr/>
        <a:lstStyle/>
        <a:p>
          <a:endParaRPr lang="tr-TR" sz="1800"/>
        </a:p>
      </dgm:t>
    </dgm:pt>
    <dgm:pt modelId="{AD3843C3-6098-4187-8579-370FCE1ED82D}" type="sibTrans" cxnId="{4EE9ADD3-F7DC-41FA-8A7C-DA749AF313AF}">
      <dgm:prSet/>
      <dgm:spPr/>
      <dgm:t>
        <a:bodyPr/>
        <a:lstStyle/>
        <a:p>
          <a:endParaRPr lang="tr-TR" sz="1800"/>
        </a:p>
      </dgm:t>
    </dgm:pt>
    <dgm:pt modelId="{17CF37E0-AD16-4F60-860D-3095570C988F}">
      <dgm:prSet phldrT="[Metin]" custT="1"/>
      <dgm:spPr/>
      <dgm:t>
        <a:bodyPr/>
        <a:lstStyle/>
        <a:p>
          <a:r>
            <a:rPr lang="tr-TR" sz="1800" dirty="0" err="1"/>
            <a:t>Behaviours</a:t>
          </a:r>
          <a:endParaRPr lang="tr-TR" sz="1800" dirty="0"/>
        </a:p>
      </dgm:t>
    </dgm:pt>
    <dgm:pt modelId="{1990A4FB-6C56-4796-834D-56BFE4AA2DB9}" type="parTrans" cxnId="{CE2C2869-7A35-411A-9D7B-0E48E2D4784D}">
      <dgm:prSet/>
      <dgm:spPr/>
      <dgm:t>
        <a:bodyPr/>
        <a:lstStyle/>
        <a:p>
          <a:endParaRPr lang="tr-TR" sz="1800"/>
        </a:p>
      </dgm:t>
    </dgm:pt>
    <dgm:pt modelId="{68FB1864-990F-46A3-9DDB-46FAEC2E1BA9}" type="sibTrans" cxnId="{CE2C2869-7A35-411A-9D7B-0E48E2D4784D}">
      <dgm:prSet/>
      <dgm:spPr/>
      <dgm:t>
        <a:bodyPr/>
        <a:lstStyle/>
        <a:p>
          <a:endParaRPr lang="tr-TR" sz="1800"/>
        </a:p>
      </dgm:t>
    </dgm:pt>
    <dgm:pt modelId="{F7ECD218-C0D8-47EF-98F9-A2CED293A00C}">
      <dgm:prSet phldrT="[Metin]" custT="1"/>
      <dgm:spPr/>
      <dgm:t>
        <a:bodyPr/>
        <a:lstStyle/>
        <a:p>
          <a:r>
            <a:rPr lang="tr-TR" sz="1800" dirty="0" err="1"/>
            <a:t>Anglia</a:t>
          </a:r>
          <a:r>
            <a:rPr lang="tr-TR" sz="1800" dirty="0"/>
            <a:t> </a:t>
          </a:r>
          <a:r>
            <a:rPr lang="tr-TR" sz="1800" dirty="0" err="1"/>
            <a:t>Ruskin</a:t>
          </a:r>
          <a:r>
            <a:rPr lang="tr-TR" sz="1800" dirty="0"/>
            <a:t> </a:t>
          </a:r>
          <a:r>
            <a:rPr lang="tr-TR" sz="1800" dirty="0" err="1"/>
            <a:t>University</a:t>
          </a:r>
          <a:endParaRPr lang="tr-TR" sz="1800" dirty="0"/>
        </a:p>
      </dgm:t>
    </dgm:pt>
    <dgm:pt modelId="{ACDFBE95-08D8-4476-BD83-42EDC69CFD59}" type="parTrans" cxnId="{2B6DADEB-CE9B-4018-BB74-7C038C9285B1}">
      <dgm:prSet/>
      <dgm:spPr/>
      <dgm:t>
        <a:bodyPr/>
        <a:lstStyle/>
        <a:p>
          <a:endParaRPr lang="tr-TR"/>
        </a:p>
      </dgm:t>
    </dgm:pt>
    <dgm:pt modelId="{99B1EEF5-52DA-40C2-B148-9D3D50EB42BF}" type="sibTrans" cxnId="{2B6DADEB-CE9B-4018-BB74-7C038C9285B1}">
      <dgm:prSet/>
      <dgm:spPr/>
      <dgm:t>
        <a:bodyPr/>
        <a:lstStyle/>
        <a:p>
          <a:endParaRPr lang="tr-TR"/>
        </a:p>
      </dgm:t>
    </dgm:pt>
    <dgm:pt modelId="{B9F70FD3-BC1F-4871-886D-ECA534901EA9}">
      <dgm:prSet phldrT="[Metin]" custT="1"/>
      <dgm:spPr/>
      <dgm:t>
        <a:bodyPr/>
        <a:lstStyle/>
        <a:p>
          <a:r>
            <a:rPr lang="tr-TR" sz="1800" dirty="0" err="1"/>
            <a:t>Jagiellonian</a:t>
          </a:r>
          <a:r>
            <a:rPr lang="tr-TR" sz="1800" dirty="0"/>
            <a:t> </a:t>
          </a:r>
          <a:r>
            <a:rPr lang="tr-TR" sz="1800" dirty="0" err="1"/>
            <a:t>University</a:t>
          </a:r>
          <a:endParaRPr lang="tr-TR" sz="1800" dirty="0"/>
        </a:p>
      </dgm:t>
    </dgm:pt>
    <dgm:pt modelId="{E011E00B-0038-4A61-B197-28A4FF9897FC}" type="parTrans" cxnId="{4F71CCA0-DC5C-4F18-B798-9F0D67D21478}">
      <dgm:prSet/>
      <dgm:spPr/>
      <dgm:t>
        <a:bodyPr/>
        <a:lstStyle/>
        <a:p>
          <a:endParaRPr lang="tr-TR"/>
        </a:p>
      </dgm:t>
    </dgm:pt>
    <dgm:pt modelId="{BC0E8ED8-AA66-4AF8-93C5-4370145A7AF5}" type="sibTrans" cxnId="{4F71CCA0-DC5C-4F18-B798-9F0D67D21478}">
      <dgm:prSet/>
      <dgm:spPr/>
      <dgm:t>
        <a:bodyPr/>
        <a:lstStyle/>
        <a:p>
          <a:endParaRPr lang="tr-TR"/>
        </a:p>
      </dgm:t>
    </dgm:pt>
    <dgm:pt modelId="{9C4BE603-4CF4-4750-B6AA-6D3DD75ECE26}">
      <dgm:prSet phldrT="[Metin]" custT="1"/>
      <dgm:spPr/>
      <dgm:t>
        <a:bodyPr/>
        <a:lstStyle/>
        <a:p>
          <a:r>
            <a:rPr lang="tr-TR" sz="1800" dirty="0" err="1"/>
            <a:t>Dutch</a:t>
          </a:r>
          <a:r>
            <a:rPr lang="tr-TR" sz="1800" dirty="0"/>
            <a:t> </a:t>
          </a:r>
          <a:r>
            <a:rPr lang="tr-TR" sz="1800" dirty="0" err="1"/>
            <a:t>Research</a:t>
          </a:r>
          <a:r>
            <a:rPr lang="tr-TR" sz="1800" dirty="0"/>
            <a:t> </a:t>
          </a:r>
          <a:r>
            <a:rPr lang="tr-TR" sz="1800" dirty="0" err="1"/>
            <a:t>Institute</a:t>
          </a:r>
          <a:r>
            <a:rPr lang="tr-TR" sz="1800" dirty="0"/>
            <a:t> </a:t>
          </a:r>
          <a:r>
            <a:rPr lang="tr-TR" sz="1800" dirty="0" err="1"/>
            <a:t>for</a:t>
          </a:r>
          <a:r>
            <a:rPr lang="tr-TR" sz="1800" dirty="0"/>
            <a:t> </a:t>
          </a:r>
          <a:r>
            <a:rPr lang="tr-TR" sz="1800" dirty="0" err="1"/>
            <a:t>Transitions</a:t>
          </a:r>
          <a:endParaRPr lang="tr-TR" sz="1800" dirty="0"/>
        </a:p>
      </dgm:t>
    </dgm:pt>
    <dgm:pt modelId="{5771C709-1F65-4E2A-938D-7BDFD516FEB6}" type="parTrans" cxnId="{BA63D803-6CF1-4E7C-ABB1-CFEB47165121}">
      <dgm:prSet/>
      <dgm:spPr/>
      <dgm:t>
        <a:bodyPr/>
        <a:lstStyle/>
        <a:p>
          <a:endParaRPr lang="tr-TR"/>
        </a:p>
      </dgm:t>
    </dgm:pt>
    <dgm:pt modelId="{80FEB0EE-E7B2-4D41-B21E-EDE8624AFD84}" type="sibTrans" cxnId="{BA63D803-6CF1-4E7C-ABB1-CFEB47165121}">
      <dgm:prSet/>
      <dgm:spPr/>
      <dgm:t>
        <a:bodyPr/>
        <a:lstStyle/>
        <a:p>
          <a:endParaRPr lang="tr-TR"/>
        </a:p>
      </dgm:t>
    </dgm:pt>
    <dgm:pt modelId="{4993F563-DFD1-4888-93D9-52B92AB881A5}">
      <dgm:prSet phldrT="[Metin]" custT="1"/>
      <dgm:spPr/>
      <dgm:t>
        <a:bodyPr/>
        <a:lstStyle/>
        <a:p>
          <a:r>
            <a:rPr lang="tr-TR" sz="1800" dirty="0"/>
            <a:t>EERA/</a:t>
          </a:r>
          <a:r>
            <a:rPr lang="tr-TR" sz="1800" dirty="0" err="1"/>
            <a:t>Tecnalia</a:t>
          </a:r>
          <a:endParaRPr lang="tr-TR" sz="1800" dirty="0"/>
        </a:p>
      </dgm:t>
    </dgm:pt>
    <dgm:pt modelId="{70BAC980-F4FA-47E5-ADCA-1CA5C8C6B08B}" type="parTrans" cxnId="{DAFE1E8B-5E08-48FD-B770-B51A0D15A43F}">
      <dgm:prSet/>
      <dgm:spPr/>
      <dgm:t>
        <a:bodyPr/>
        <a:lstStyle/>
        <a:p>
          <a:endParaRPr lang="tr-TR"/>
        </a:p>
      </dgm:t>
    </dgm:pt>
    <dgm:pt modelId="{42CE77F8-196C-4A1F-8EBA-53FEC581E7C5}" type="sibTrans" cxnId="{DAFE1E8B-5E08-48FD-B770-B51A0D15A43F}">
      <dgm:prSet/>
      <dgm:spPr/>
      <dgm:t>
        <a:bodyPr/>
        <a:lstStyle/>
        <a:p>
          <a:endParaRPr lang="tr-TR"/>
        </a:p>
      </dgm:t>
    </dgm:pt>
    <dgm:pt modelId="{8C97C9BA-33FE-440E-9392-38835B1B4C3F}">
      <dgm:prSet phldrT="[Metin]" custT="1"/>
      <dgm:spPr/>
      <dgm:t>
        <a:bodyPr/>
        <a:lstStyle/>
        <a:p>
          <a:r>
            <a:rPr lang="tr-TR" sz="1800" dirty="0" err="1"/>
            <a:t>Norwegian</a:t>
          </a:r>
          <a:r>
            <a:rPr lang="tr-TR" sz="1800" dirty="0"/>
            <a:t> </a:t>
          </a:r>
          <a:r>
            <a:rPr lang="tr-TR" sz="1800" dirty="0" err="1"/>
            <a:t>University</a:t>
          </a:r>
          <a:r>
            <a:rPr lang="tr-TR" sz="1800" dirty="0"/>
            <a:t> of </a:t>
          </a:r>
          <a:r>
            <a:rPr lang="tr-TR" sz="1800" dirty="0" err="1"/>
            <a:t>Science</a:t>
          </a:r>
          <a:r>
            <a:rPr lang="tr-TR" sz="1800" dirty="0"/>
            <a:t> and </a:t>
          </a:r>
          <a:r>
            <a:rPr lang="tr-TR" sz="1800" dirty="0" err="1"/>
            <a:t>Technology</a:t>
          </a:r>
          <a:endParaRPr lang="tr-TR" sz="1800" dirty="0"/>
        </a:p>
      </dgm:t>
    </dgm:pt>
    <dgm:pt modelId="{41CCF5FF-8EA3-4B9F-B3E6-BD915A28AA05}" type="parTrans" cxnId="{A1E24E5B-F0E8-4CC2-9EF8-AA9241C45C27}">
      <dgm:prSet/>
      <dgm:spPr/>
      <dgm:t>
        <a:bodyPr/>
        <a:lstStyle/>
        <a:p>
          <a:endParaRPr lang="tr-TR"/>
        </a:p>
      </dgm:t>
    </dgm:pt>
    <dgm:pt modelId="{13E2354A-EF8C-4BDC-BCCB-4DBE325A8A4F}" type="sibTrans" cxnId="{A1E24E5B-F0E8-4CC2-9EF8-AA9241C45C27}">
      <dgm:prSet/>
      <dgm:spPr/>
      <dgm:t>
        <a:bodyPr/>
        <a:lstStyle/>
        <a:p>
          <a:endParaRPr lang="tr-TR"/>
        </a:p>
      </dgm:t>
    </dgm:pt>
    <dgm:pt modelId="{FB46546A-0DBB-424A-A78A-5FFD8C6C07F1}" type="pres">
      <dgm:prSet presAssocID="{BB950D31-F168-45FE-96DF-B4DF685631A3}" presName="diagram" presStyleCnt="0">
        <dgm:presLayoutVars>
          <dgm:dir/>
          <dgm:resizeHandles val="exact"/>
        </dgm:presLayoutVars>
      </dgm:prSet>
      <dgm:spPr/>
    </dgm:pt>
    <dgm:pt modelId="{5C7FDE6D-A42E-4F38-BAB9-AAD4E1C1DBD1}" type="pres">
      <dgm:prSet presAssocID="{319149CF-1E5E-4195-8D91-4882554B1C16}" presName="node" presStyleLbl="node1" presStyleIdx="0" presStyleCnt="5">
        <dgm:presLayoutVars>
          <dgm:bulletEnabled val="1"/>
        </dgm:presLayoutVars>
      </dgm:prSet>
      <dgm:spPr/>
    </dgm:pt>
    <dgm:pt modelId="{280E237C-6128-498E-9911-A202D07A3B71}" type="pres">
      <dgm:prSet presAssocID="{AD3843C3-6098-4187-8579-370FCE1ED82D}" presName="sibTrans" presStyleCnt="0"/>
      <dgm:spPr/>
    </dgm:pt>
    <dgm:pt modelId="{A9AE7C53-880A-4C1F-BAF6-916BD8E13FBB}" type="pres">
      <dgm:prSet presAssocID="{F711D9CF-558A-4858-A967-567CA88F1282}" presName="node" presStyleLbl="node1" presStyleIdx="1" presStyleCnt="5">
        <dgm:presLayoutVars>
          <dgm:bulletEnabled val="1"/>
        </dgm:presLayoutVars>
      </dgm:prSet>
      <dgm:spPr/>
    </dgm:pt>
    <dgm:pt modelId="{D3E7468F-E20F-4994-985F-2F78B437DEBB}" type="pres">
      <dgm:prSet presAssocID="{7011EE78-700A-46ED-B626-54083F2BE424}" presName="sibTrans" presStyleCnt="0"/>
      <dgm:spPr/>
    </dgm:pt>
    <dgm:pt modelId="{A1FDA666-F192-4A01-AD60-EC0020DFFF2A}" type="pres">
      <dgm:prSet presAssocID="{6538552C-AD49-4729-8433-DA43AE452FFA}" presName="node" presStyleLbl="node1" presStyleIdx="2" presStyleCnt="5">
        <dgm:presLayoutVars>
          <dgm:bulletEnabled val="1"/>
        </dgm:presLayoutVars>
      </dgm:prSet>
      <dgm:spPr/>
    </dgm:pt>
    <dgm:pt modelId="{165B68B3-A88B-4BC0-BDC5-3ABF2E35D63B}" type="pres">
      <dgm:prSet presAssocID="{369161F5-228B-4F72-92EF-60A434D05001}" presName="sibTrans" presStyleCnt="0"/>
      <dgm:spPr/>
    </dgm:pt>
    <dgm:pt modelId="{E9DDA9F6-44E7-4B85-95F1-EAB9C61DF640}" type="pres">
      <dgm:prSet presAssocID="{17CF37E0-AD16-4F60-860D-3095570C988F}" presName="node" presStyleLbl="node1" presStyleIdx="3" presStyleCnt="5">
        <dgm:presLayoutVars>
          <dgm:bulletEnabled val="1"/>
        </dgm:presLayoutVars>
      </dgm:prSet>
      <dgm:spPr/>
    </dgm:pt>
    <dgm:pt modelId="{7F0D2B23-EFF0-4C7A-B084-412862C8780E}" type="pres">
      <dgm:prSet presAssocID="{68FB1864-990F-46A3-9DDB-46FAEC2E1BA9}" presName="sibTrans" presStyleCnt="0"/>
      <dgm:spPr/>
    </dgm:pt>
    <dgm:pt modelId="{3EC94172-E84F-4FBB-AAE9-22D4908A22C2}" type="pres">
      <dgm:prSet presAssocID="{976B2F6C-8C99-4A99-A980-0514262FAC8F}" presName="node" presStyleLbl="node1" presStyleIdx="4" presStyleCnt="5">
        <dgm:presLayoutVars>
          <dgm:bulletEnabled val="1"/>
        </dgm:presLayoutVars>
      </dgm:prSet>
      <dgm:spPr/>
    </dgm:pt>
  </dgm:ptLst>
  <dgm:cxnLst>
    <dgm:cxn modelId="{BA63D803-6CF1-4E7C-ABB1-CFEB47165121}" srcId="{6538552C-AD49-4729-8433-DA43AE452FFA}" destId="{9C4BE603-4CF4-4750-B6AA-6D3DD75ECE26}" srcOrd="0" destOrd="0" parTransId="{5771C709-1F65-4E2A-938D-7BDFD516FEB6}" sibTransId="{80FEB0EE-E7B2-4D41-B21E-EDE8624AFD84}"/>
    <dgm:cxn modelId="{F6B0E909-4BC1-45EC-B567-5ADFB9EC4DC6}" type="presOf" srcId="{B9F70FD3-BC1F-4871-886D-ECA534901EA9}" destId="{A9AE7C53-880A-4C1F-BAF6-916BD8E13FBB}" srcOrd="0" destOrd="1" presId="urn:microsoft.com/office/officeart/2005/8/layout/default"/>
    <dgm:cxn modelId="{1B8BC116-D78A-49FC-9729-71F2546ADC26}" srcId="{BB950D31-F168-45FE-96DF-B4DF685631A3}" destId="{F711D9CF-558A-4858-A967-567CA88F1282}" srcOrd="1" destOrd="0" parTransId="{CF66802B-5659-476F-9B07-CA2813755553}" sibTransId="{7011EE78-700A-46ED-B626-54083F2BE424}"/>
    <dgm:cxn modelId="{D10B0D2F-4243-4925-A182-621DA29B6B9D}" type="presOf" srcId="{F711D9CF-558A-4858-A967-567CA88F1282}" destId="{A9AE7C53-880A-4C1F-BAF6-916BD8E13FBB}" srcOrd="0" destOrd="0" presId="urn:microsoft.com/office/officeart/2005/8/layout/default"/>
    <dgm:cxn modelId="{0491EC34-ECC3-454C-8479-6C2A468D5CD4}" type="presOf" srcId="{BB950D31-F168-45FE-96DF-B4DF685631A3}" destId="{FB46546A-0DBB-424A-A78A-5FFD8C6C07F1}" srcOrd="0" destOrd="0" presId="urn:microsoft.com/office/officeart/2005/8/layout/default"/>
    <dgm:cxn modelId="{A1E24E5B-F0E8-4CC2-9EF8-AA9241C45C27}" srcId="{976B2F6C-8C99-4A99-A980-0514262FAC8F}" destId="{8C97C9BA-33FE-440E-9392-38835B1B4C3F}" srcOrd="0" destOrd="0" parTransId="{41CCF5FF-8EA3-4B9F-B3E6-BD915A28AA05}" sibTransId="{13E2354A-EF8C-4BDC-BCCB-4DBE325A8A4F}"/>
    <dgm:cxn modelId="{17884162-F7D9-49D1-B412-D4680CEBF9DE}" srcId="{BB950D31-F168-45FE-96DF-B4DF685631A3}" destId="{976B2F6C-8C99-4A99-A980-0514262FAC8F}" srcOrd="4" destOrd="0" parTransId="{CA776E0F-FABC-4F1F-B27D-5434E83F3C70}" sibTransId="{F24BA4AE-23C2-4D5E-B41A-F9DEF9461D32}"/>
    <dgm:cxn modelId="{CE2C2869-7A35-411A-9D7B-0E48E2D4784D}" srcId="{BB950D31-F168-45FE-96DF-B4DF685631A3}" destId="{17CF37E0-AD16-4F60-860D-3095570C988F}" srcOrd="3" destOrd="0" parTransId="{1990A4FB-6C56-4796-834D-56BFE4AA2DB9}" sibTransId="{68FB1864-990F-46A3-9DDB-46FAEC2E1BA9}"/>
    <dgm:cxn modelId="{DAFE1E8B-5E08-48FD-B770-B51A0D15A43F}" srcId="{17CF37E0-AD16-4F60-860D-3095570C988F}" destId="{4993F563-DFD1-4888-93D9-52B92AB881A5}" srcOrd="0" destOrd="0" parTransId="{70BAC980-F4FA-47E5-ADCA-1CA5C8C6B08B}" sibTransId="{42CE77F8-196C-4A1F-8EBA-53FEC581E7C5}"/>
    <dgm:cxn modelId="{FC8B9D9A-4AAF-4526-ACD3-C33A0FD81BF8}" srcId="{BB950D31-F168-45FE-96DF-B4DF685631A3}" destId="{6538552C-AD49-4729-8433-DA43AE452FFA}" srcOrd="2" destOrd="0" parTransId="{F4BDF27D-A411-4629-8171-400A934DB570}" sibTransId="{369161F5-228B-4F72-92EF-60A434D05001}"/>
    <dgm:cxn modelId="{4F71CCA0-DC5C-4F18-B798-9F0D67D21478}" srcId="{F711D9CF-558A-4858-A967-567CA88F1282}" destId="{B9F70FD3-BC1F-4871-886D-ECA534901EA9}" srcOrd="0" destOrd="0" parTransId="{E011E00B-0038-4A61-B197-28A4FF9897FC}" sibTransId="{BC0E8ED8-AA66-4AF8-93C5-4370145A7AF5}"/>
    <dgm:cxn modelId="{6B67DAA3-52F2-4D84-8E07-ADE0D9861364}" type="presOf" srcId="{6538552C-AD49-4729-8433-DA43AE452FFA}" destId="{A1FDA666-F192-4A01-AD60-EC0020DFFF2A}" srcOrd="0" destOrd="0" presId="urn:microsoft.com/office/officeart/2005/8/layout/default"/>
    <dgm:cxn modelId="{21387EA5-CEA7-4E83-8A30-4226F045822B}" type="presOf" srcId="{976B2F6C-8C99-4A99-A980-0514262FAC8F}" destId="{3EC94172-E84F-4FBB-AAE9-22D4908A22C2}" srcOrd="0" destOrd="0" presId="urn:microsoft.com/office/officeart/2005/8/layout/default"/>
    <dgm:cxn modelId="{4F0425AE-E60D-4391-87FA-F801B65F48B9}" type="presOf" srcId="{319149CF-1E5E-4195-8D91-4882554B1C16}" destId="{5C7FDE6D-A42E-4F38-BAB9-AAD4E1C1DBD1}" srcOrd="0" destOrd="0" presId="urn:microsoft.com/office/officeart/2005/8/layout/default"/>
    <dgm:cxn modelId="{A8CF44BE-DD30-4451-AF72-143123612EC8}" type="presOf" srcId="{F7ECD218-C0D8-47EF-98F9-A2CED293A00C}" destId="{5C7FDE6D-A42E-4F38-BAB9-AAD4E1C1DBD1}" srcOrd="0" destOrd="1" presId="urn:microsoft.com/office/officeart/2005/8/layout/default"/>
    <dgm:cxn modelId="{AE4C8DC0-18AB-4A4B-B38F-2929E19FC661}" type="presOf" srcId="{9C4BE603-4CF4-4750-B6AA-6D3DD75ECE26}" destId="{A1FDA666-F192-4A01-AD60-EC0020DFFF2A}" srcOrd="0" destOrd="1" presId="urn:microsoft.com/office/officeart/2005/8/layout/default"/>
    <dgm:cxn modelId="{4EA621C5-ED56-43E2-B619-B084F9CCFB29}" type="presOf" srcId="{8C97C9BA-33FE-440E-9392-38835B1B4C3F}" destId="{3EC94172-E84F-4FBB-AAE9-22D4908A22C2}" srcOrd="0" destOrd="1" presId="urn:microsoft.com/office/officeart/2005/8/layout/default"/>
    <dgm:cxn modelId="{4EE9ADD3-F7DC-41FA-8A7C-DA749AF313AF}" srcId="{BB950D31-F168-45FE-96DF-B4DF685631A3}" destId="{319149CF-1E5E-4195-8D91-4882554B1C16}" srcOrd="0" destOrd="0" parTransId="{6F51C949-11DD-460C-A716-ADFE428DEDAD}" sibTransId="{AD3843C3-6098-4187-8579-370FCE1ED82D}"/>
    <dgm:cxn modelId="{11A5B6D3-B100-4023-95BC-7E3B10B1B5B8}" type="presOf" srcId="{17CF37E0-AD16-4F60-860D-3095570C988F}" destId="{E9DDA9F6-44E7-4B85-95F1-EAB9C61DF640}" srcOrd="0" destOrd="0" presId="urn:microsoft.com/office/officeart/2005/8/layout/default"/>
    <dgm:cxn modelId="{2B6DADEB-CE9B-4018-BB74-7C038C9285B1}" srcId="{319149CF-1E5E-4195-8D91-4882554B1C16}" destId="{F7ECD218-C0D8-47EF-98F9-A2CED293A00C}" srcOrd="0" destOrd="0" parTransId="{ACDFBE95-08D8-4476-BD83-42EDC69CFD59}" sibTransId="{99B1EEF5-52DA-40C2-B148-9D3D50EB42BF}"/>
    <dgm:cxn modelId="{02FBF0F9-04AC-4430-BE8E-16C29BD3FA88}" type="presOf" srcId="{4993F563-DFD1-4888-93D9-52B92AB881A5}" destId="{E9DDA9F6-44E7-4B85-95F1-EAB9C61DF640}" srcOrd="0" destOrd="1" presId="urn:microsoft.com/office/officeart/2005/8/layout/default"/>
    <dgm:cxn modelId="{61ED426B-B66E-44C8-A661-C4EDF4C9FFD0}" type="presParOf" srcId="{FB46546A-0DBB-424A-A78A-5FFD8C6C07F1}" destId="{5C7FDE6D-A42E-4F38-BAB9-AAD4E1C1DBD1}" srcOrd="0" destOrd="0" presId="urn:microsoft.com/office/officeart/2005/8/layout/default"/>
    <dgm:cxn modelId="{7FD900AA-FBB7-4375-A7B5-441624C25636}" type="presParOf" srcId="{FB46546A-0DBB-424A-A78A-5FFD8C6C07F1}" destId="{280E237C-6128-498E-9911-A202D07A3B71}" srcOrd="1" destOrd="0" presId="urn:microsoft.com/office/officeart/2005/8/layout/default"/>
    <dgm:cxn modelId="{6609E1E8-64B1-4DE1-982E-729F5B999DE0}" type="presParOf" srcId="{FB46546A-0DBB-424A-A78A-5FFD8C6C07F1}" destId="{A9AE7C53-880A-4C1F-BAF6-916BD8E13FBB}" srcOrd="2" destOrd="0" presId="urn:microsoft.com/office/officeart/2005/8/layout/default"/>
    <dgm:cxn modelId="{D80D1A62-ACA3-4D05-8433-F53160C81052}" type="presParOf" srcId="{FB46546A-0DBB-424A-A78A-5FFD8C6C07F1}" destId="{D3E7468F-E20F-4994-985F-2F78B437DEBB}" srcOrd="3" destOrd="0" presId="urn:microsoft.com/office/officeart/2005/8/layout/default"/>
    <dgm:cxn modelId="{F536D373-1B61-42BF-BBF5-4309470A152D}" type="presParOf" srcId="{FB46546A-0DBB-424A-A78A-5FFD8C6C07F1}" destId="{A1FDA666-F192-4A01-AD60-EC0020DFFF2A}" srcOrd="4" destOrd="0" presId="urn:microsoft.com/office/officeart/2005/8/layout/default"/>
    <dgm:cxn modelId="{17FDE510-83A4-417A-AA82-BD89A7C26D64}" type="presParOf" srcId="{FB46546A-0DBB-424A-A78A-5FFD8C6C07F1}" destId="{165B68B3-A88B-4BC0-BDC5-3ABF2E35D63B}" srcOrd="5" destOrd="0" presId="urn:microsoft.com/office/officeart/2005/8/layout/default"/>
    <dgm:cxn modelId="{D836EFBA-2789-4AF7-BD80-0395D9D4BA38}" type="presParOf" srcId="{FB46546A-0DBB-424A-A78A-5FFD8C6C07F1}" destId="{E9DDA9F6-44E7-4B85-95F1-EAB9C61DF640}" srcOrd="6" destOrd="0" presId="urn:microsoft.com/office/officeart/2005/8/layout/default"/>
    <dgm:cxn modelId="{6455EC4E-99A1-4411-BF9D-7DAF1BF7EBDF}" type="presParOf" srcId="{FB46546A-0DBB-424A-A78A-5FFD8C6C07F1}" destId="{7F0D2B23-EFF0-4C7A-B084-412862C8780E}" srcOrd="7" destOrd="0" presId="urn:microsoft.com/office/officeart/2005/8/layout/default"/>
    <dgm:cxn modelId="{07A57F13-8E8C-4B84-8A86-FAFAC41BAB36}" type="presParOf" srcId="{FB46546A-0DBB-424A-A78A-5FFD8C6C07F1}" destId="{3EC94172-E84F-4FBB-AAE9-22D4908A22C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50EDD-1A33-4050-B3A4-F77CCCBAA626}">
      <dsp:nvSpPr>
        <dsp:cNvPr id="0" name=""/>
        <dsp:cNvSpPr/>
      </dsp:nvSpPr>
      <dsp:spPr>
        <a:xfrm>
          <a:off x="824835" y="1300"/>
          <a:ext cx="1827014" cy="109620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Citizenship, engagement and knowledge exchange</a:t>
          </a:r>
          <a:endParaRPr lang="tr-TR" sz="1500" kern="1200" dirty="0"/>
        </a:p>
      </dsp:txBody>
      <dsp:txXfrm>
        <a:off x="824835" y="1300"/>
        <a:ext cx="1827014" cy="1096208"/>
      </dsp:txXfrm>
    </dsp:sp>
    <dsp:sp modelId="{C5B6C2B9-5B0B-4DD4-9167-72B6C55A501A}">
      <dsp:nvSpPr>
        <dsp:cNvPr id="0" name=""/>
        <dsp:cNvSpPr/>
      </dsp:nvSpPr>
      <dsp:spPr>
        <a:xfrm>
          <a:off x="2834550" y="1300"/>
          <a:ext cx="1827014" cy="1096208"/>
        </a:xfrm>
        <a:prstGeom prst="rect">
          <a:avLst/>
        </a:prstGeom>
        <a:solidFill>
          <a:schemeClr val="accent1">
            <a:shade val="80000"/>
            <a:hueOff val="123972"/>
            <a:satOff val="-12500"/>
            <a:lumOff val="66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/>
            <a:t>E</a:t>
          </a:r>
          <a:r>
            <a:rPr lang="en-US" sz="1500" kern="1200" dirty="0" err="1"/>
            <a:t>quity</a:t>
          </a:r>
          <a:r>
            <a:rPr lang="en-US" sz="1500" kern="1200" dirty="0"/>
            <a:t>, justice, poverty and vulnerability</a:t>
          </a:r>
          <a:endParaRPr lang="tr-TR" sz="1500" kern="1200" dirty="0"/>
        </a:p>
      </dsp:txBody>
      <dsp:txXfrm>
        <a:off x="2834550" y="1300"/>
        <a:ext cx="1827014" cy="1096208"/>
      </dsp:txXfrm>
    </dsp:sp>
    <dsp:sp modelId="{B052DD9E-D453-4F94-A575-FCA3E011C3BE}">
      <dsp:nvSpPr>
        <dsp:cNvPr id="0" name=""/>
        <dsp:cNvSpPr/>
      </dsp:nvSpPr>
      <dsp:spPr>
        <a:xfrm>
          <a:off x="824835" y="1280209"/>
          <a:ext cx="1827014" cy="1096208"/>
        </a:xfrm>
        <a:prstGeom prst="rect">
          <a:avLst/>
        </a:prstGeom>
        <a:solidFill>
          <a:schemeClr val="accent1">
            <a:shade val="80000"/>
            <a:hueOff val="247943"/>
            <a:satOff val="-25000"/>
            <a:lumOff val="132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/>
            <a:t>E</a:t>
          </a:r>
          <a:r>
            <a:rPr lang="en-US" sz="1500" kern="1200" dirty="0" err="1"/>
            <a:t>veryday</a:t>
          </a:r>
          <a:r>
            <a:rPr lang="en-US" sz="1500" kern="1200" dirty="0"/>
            <a:t> life and practices of energy consumption and production</a:t>
          </a:r>
          <a:endParaRPr lang="tr-TR" sz="1500" kern="1200" dirty="0"/>
        </a:p>
      </dsp:txBody>
      <dsp:txXfrm>
        <a:off x="824835" y="1280209"/>
        <a:ext cx="1827014" cy="1096208"/>
      </dsp:txXfrm>
    </dsp:sp>
    <dsp:sp modelId="{32AF4188-3E1A-46A0-955B-169EEC90E5D3}">
      <dsp:nvSpPr>
        <dsp:cNvPr id="0" name=""/>
        <dsp:cNvSpPr/>
      </dsp:nvSpPr>
      <dsp:spPr>
        <a:xfrm>
          <a:off x="2834550" y="1280209"/>
          <a:ext cx="1827014" cy="1096208"/>
        </a:xfrm>
        <a:prstGeom prst="rect">
          <a:avLst/>
        </a:prstGeom>
        <a:solidFill>
          <a:schemeClr val="accent1">
            <a:shade val="80000"/>
            <a:hueOff val="371915"/>
            <a:satOff val="-37501"/>
            <a:lumOff val="198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Framing, defining and measuring</a:t>
          </a:r>
          <a:endParaRPr lang="tr-TR" sz="1500" kern="1200" dirty="0"/>
        </a:p>
      </dsp:txBody>
      <dsp:txXfrm>
        <a:off x="2834550" y="1280209"/>
        <a:ext cx="1827014" cy="1096208"/>
      </dsp:txXfrm>
    </dsp:sp>
    <dsp:sp modelId="{046720C7-DCD5-4B1F-892F-07A670FA6C67}">
      <dsp:nvSpPr>
        <dsp:cNvPr id="0" name=""/>
        <dsp:cNvSpPr/>
      </dsp:nvSpPr>
      <dsp:spPr>
        <a:xfrm>
          <a:off x="824835" y="2559119"/>
          <a:ext cx="1827014" cy="1096208"/>
        </a:xfrm>
        <a:prstGeom prst="rect">
          <a:avLst/>
        </a:prstGeom>
        <a:solidFill>
          <a:schemeClr val="accent1">
            <a:shade val="80000"/>
            <a:hueOff val="495887"/>
            <a:satOff val="-50001"/>
            <a:lumOff val="264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Governance, policy and political issues</a:t>
          </a:r>
          <a:endParaRPr lang="tr-TR" sz="1500" kern="1200" dirty="0"/>
        </a:p>
      </dsp:txBody>
      <dsp:txXfrm>
        <a:off x="824835" y="2559119"/>
        <a:ext cx="1827014" cy="1096208"/>
      </dsp:txXfrm>
    </dsp:sp>
    <dsp:sp modelId="{A5D2F0BD-B74A-4F4C-AFC8-64A6517BC72D}">
      <dsp:nvSpPr>
        <dsp:cNvPr id="0" name=""/>
        <dsp:cNvSpPr/>
      </dsp:nvSpPr>
      <dsp:spPr>
        <a:xfrm>
          <a:off x="2834550" y="2559119"/>
          <a:ext cx="1827014" cy="1096208"/>
        </a:xfrm>
        <a:prstGeom prst="rect">
          <a:avLst/>
        </a:prstGeom>
        <a:solidFill>
          <a:schemeClr val="accent1">
            <a:shade val="80000"/>
            <a:hueOff val="619859"/>
            <a:satOff val="-62501"/>
            <a:lumOff val="330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Roles of economic systems, supply chains and financial mechanisms</a:t>
          </a:r>
          <a:endParaRPr lang="tr-TR" sz="1500" kern="1200" dirty="0"/>
        </a:p>
      </dsp:txBody>
      <dsp:txXfrm>
        <a:off x="2834550" y="2559119"/>
        <a:ext cx="1827014" cy="1096208"/>
      </dsp:txXfrm>
    </dsp:sp>
    <dsp:sp modelId="{09F7F812-4791-4D4F-BB51-6482FE3129AA}">
      <dsp:nvSpPr>
        <dsp:cNvPr id="0" name=""/>
        <dsp:cNvSpPr/>
      </dsp:nvSpPr>
      <dsp:spPr>
        <a:xfrm>
          <a:off x="1829692" y="3838029"/>
          <a:ext cx="1827014" cy="1096208"/>
        </a:xfrm>
        <a:prstGeom prst="rect">
          <a:avLst/>
        </a:prstGeom>
        <a:solidFill>
          <a:schemeClr val="accent1">
            <a:shade val="80000"/>
            <a:hueOff val="743830"/>
            <a:satOff val="-75001"/>
            <a:lumOff val="396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interactions, unintended consequences and rebound effects</a:t>
          </a:r>
          <a:endParaRPr lang="tr-TR" sz="1500" kern="1200" dirty="0"/>
        </a:p>
      </dsp:txBody>
      <dsp:txXfrm>
        <a:off x="1829692" y="3838029"/>
        <a:ext cx="1827014" cy="1096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FDE6D-A42E-4F38-BAB9-AAD4E1C1DBD1}">
      <dsp:nvSpPr>
        <dsp:cNvPr id="0" name=""/>
        <dsp:cNvSpPr/>
      </dsp:nvSpPr>
      <dsp:spPr>
        <a:xfrm>
          <a:off x="152563" y="496"/>
          <a:ext cx="2467272" cy="1480363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 err="1"/>
            <a:t>Citizen</a:t>
          </a:r>
          <a:r>
            <a:rPr lang="tr-TR" sz="1800" kern="1200" dirty="0"/>
            <a:t> </a:t>
          </a:r>
          <a:r>
            <a:rPr lang="tr-TR" sz="1800" kern="1200" dirty="0" err="1"/>
            <a:t>Engagement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800" kern="1200" dirty="0" err="1"/>
            <a:t>Anglia</a:t>
          </a:r>
          <a:r>
            <a:rPr lang="tr-TR" sz="1800" kern="1200" dirty="0"/>
            <a:t> </a:t>
          </a:r>
          <a:r>
            <a:rPr lang="tr-TR" sz="1800" kern="1200" dirty="0" err="1"/>
            <a:t>Ruskin</a:t>
          </a:r>
          <a:r>
            <a:rPr lang="tr-TR" sz="1800" kern="1200" dirty="0"/>
            <a:t> </a:t>
          </a:r>
          <a:r>
            <a:rPr lang="tr-TR" sz="1800" kern="1200" dirty="0" err="1"/>
            <a:t>University</a:t>
          </a:r>
          <a:endParaRPr lang="tr-TR" sz="1800" kern="1200" dirty="0"/>
        </a:p>
      </dsp:txBody>
      <dsp:txXfrm>
        <a:off x="152563" y="496"/>
        <a:ext cx="2467272" cy="1480363"/>
      </dsp:txXfrm>
    </dsp:sp>
    <dsp:sp modelId="{A9AE7C53-880A-4C1F-BAF6-916BD8E13FBB}">
      <dsp:nvSpPr>
        <dsp:cNvPr id="0" name=""/>
        <dsp:cNvSpPr/>
      </dsp:nvSpPr>
      <dsp:spPr>
        <a:xfrm>
          <a:off x="2866563" y="496"/>
          <a:ext cx="2467272" cy="1480363"/>
        </a:xfrm>
        <a:prstGeom prst="rect">
          <a:avLst/>
        </a:prstGeom>
        <a:solidFill>
          <a:schemeClr val="accent1">
            <a:shade val="50000"/>
            <a:hueOff val="310262"/>
            <a:satOff val="-30860"/>
            <a:lumOff val="215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 err="1"/>
            <a:t>Social</a:t>
          </a:r>
          <a:r>
            <a:rPr lang="tr-TR" sz="1800" kern="1200" dirty="0"/>
            <a:t> </a:t>
          </a:r>
          <a:r>
            <a:rPr lang="tr-TR" sz="1800" kern="1200" dirty="0" err="1"/>
            <a:t>Acceptance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800" kern="1200" dirty="0" err="1"/>
            <a:t>Jagiellonian</a:t>
          </a:r>
          <a:r>
            <a:rPr lang="tr-TR" sz="1800" kern="1200" dirty="0"/>
            <a:t> </a:t>
          </a:r>
          <a:r>
            <a:rPr lang="tr-TR" sz="1800" kern="1200" dirty="0" err="1"/>
            <a:t>University</a:t>
          </a:r>
          <a:endParaRPr lang="tr-TR" sz="1800" kern="1200" dirty="0"/>
        </a:p>
      </dsp:txBody>
      <dsp:txXfrm>
        <a:off x="2866563" y="496"/>
        <a:ext cx="2467272" cy="1480363"/>
      </dsp:txXfrm>
    </dsp:sp>
    <dsp:sp modelId="{A1FDA666-F192-4A01-AD60-EC0020DFFF2A}">
      <dsp:nvSpPr>
        <dsp:cNvPr id="0" name=""/>
        <dsp:cNvSpPr/>
      </dsp:nvSpPr>
      <dsp:spPr>
        <a:xfrm>
          <a:off x="152563" y="1727587"/>
          <a:ext cx="2467272" cy="1480363"/>
        </a:xfrm>
        <a:prstGeom prst="rect">
          <a:avLst/>
        </a:prstGeom>
        <a:solidFill>
          <a:schemeClr val="accent1">
            <a:shade val="50000"/>
            <a:hueOff val="620523"/>
            <a:satOff val="-61721"/>
            <a:lumOff val="431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 err="1"/>
            <a:t>Just</a:t>
          </a:r>
          <a:r>
            <a:rPr lang="tr-TR" sz="1800" kern="1200" dirty="0"/>
            <a:t> </a:t>
          </a:r>
          <a:r>
            <a:rPr lang="tr-TR" sz="1800" kern="1200" dirty="0" err="1"/>
            <a:t>Transitions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800" kern="1200" dirty="0" err="1"/>
            <a:t>Dutch</a:t>
          </a:r>
          <a:r>
            <a:rPr lang="tr-TR" sz="1800" kern="1200" dirty="0"/>
            <a:t> </a:t>
          </a:r>
          <a:r>
            <a:rPr lang="tr-TR" sz="1800" kern="1200" dirty="0" err="1"/>
            <a:t>Research</a:t>
          </a:r>
          <a:r>
            <a:rPr lang="tr-TR" sz="1800" kern="1200" dirty="0"/>
            <a:t> </a:t>
          </a:r>
          <a:r>
            <a:rPr lang="tr-TR" sz="1800" kern="1200" dirty="0" err="1"/>
            <a:t>Institute</a:t>
          </a:r>
          <a:r>
            <a:rPr lang="tr-TR" sz="1800" kern="1200" dirty="0"/>
            <a:t> </a:t>
          </a:r>
          <a:r>
            <a:rPr lang="tr-TR" sz="1800" kern="1200" dirty="0" err="1"/>
            <a:t>for</a:t>
          </a:r>
          <a:r>
            <a:rPr lang="tr-TR" sz="1800" kern="1200" dirty="0"/>
            <a:t> </a:t>
          </a:r>
          <a:r>
            <a:rPr lang="tr-TR" sz="1800" kern="1200" dirty="0" err="1"/>
            <a:t>Transitions</a:t>
          </a:r>
          <a:endParaRPr lang="tr-TR" sz="1800" kern="1200" dirty="0"/>
        </a:p>
      </dsp:txBody>
      <dsp:txXfrm>
        <a:off x="152563" y="1727587"/>
        <a:ext cx="2467272" cy="1480363"/>
      </dsp:txXfrm>
    </dsp:sp>
    <dsp:sp modelId="{E9DDA9F6-44E7-4B85-95F1-EAB9C61DF640}">
      <dsp:nvSpPr>
        <dsp:cNvPr id="0" name=""/>
        <dsp:cNvSpPr/>
      </dsp:nvSpPr>
      <dsp:spPr>
        <a:xfrm>
          <a:off x="2866563" y="1727587"/>
          <a:ext cx="2467272" cy="1480363"/>
        </a:xfrm>
        <a:prstGeom prst="rect">
          <a:avLst/>
        </a:prstGeom>
        <a:solidFill>
          <a:schemeClr val="accent1">
            <a:shade val="50000"/>
            <a:hueOff val="620523"/>
            <a:satOff val="-61721"/>
            <a:lumOff val="431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 err="1"/>
            <a:t>Behaviours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800" kern="1200" dirty="0"/>
            <a:t>EERA/</a:t>
          </a:r>
          <a:r>
            <a:rPr lang="tr-TR" sz="1800" kern="1200" dirty="0" err="1"/>
            <a:t>Tecnalia</a:t>
          </a:r>
          <a:endParaRPr lang="tr-TR" sz="1800" kern="1200" dirty="0"/>
        </a:p>
      </dsp:txBody>
      <dsp:txXfrm>
        <a:off x="2866563" y="1727587"/>
        <a:ext cx="2467272" cy="1480363"/>
      </dsp:txXfrm>
    </dsp:sp>
    <dsp:sp modelId="{3EC94172-E84F-4FBB-AAE9-22D4908A22C2}">
      <dsp:nvSpPr>
        <dsp:cNvPr id="0" name=""/>
        <dsp:cNvSpPr/>
      </dsp:nvSpPr>
      <dsp:spPr>
        <a:xfrm>
          <a:off x="1509563" y="3454678"/>
          <a:ext cx="2467272" cy="1480363"/>
        </a:xfrm>
        <a:prstGeom prst="rect">
          <a:avLst/>
        </a:prstGeom>
        <a:solidFill>
          <a:schemeClr val="accent1">
            <a:shade val="50000"/>
            <a:hueOff val="310262"/>
            <a:satOff val="-30860"/>
            <a:lumOff val="215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Human </a:t>
          </a:r>
          <a:r>
            <a:rPr lang="tr-TR" sz="1800" kern="1200" dirty="0" err="1"/>
            <a:t>Capital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800" kern="1200" dirty="0" err="1"/>
            <a:t>Norwegian</a:t>
          </a:r>
          <a:r>
            <a:rPr lang="tr-TR" sz="1800" kern="1200" dirty="0"/>
            <a:t> </a:t>
          </a:r>
          <a:r>
            <a:rPr lang="tr-TR" sz="1800" kern="1200" dirty="0" err="1"/>
            <a:t>University</a:t>
          </a:r>
          <a:r>
            <a:rPr lang="tr-TR" sz="1800" kern="1200" dirty="0"/>
            <a:t> of </a:t>
          </a:r>
          <a:r>
            <a:rPr lang="tr-TR" sz="1800" kern="1200" dirty="0" err="1"/>
            <a:t>Science</a:t>
          </a:r>
          <a:r>
            <a:rPr lang="tr-TR" sz="1800" kern="1200" dirty="0"/>
            <a:t> and </a:t>
          </a:r>
          <a:r>
            <a:rPr lang="tr-TR" sz="1800" kern="1200" dirty="0" err="1"/>
            <a:t>Technology</a:t>
          </a:r>
          <a:endParaRPr lang="tr-TR" sz="1800" kern="1200" dirty="0"/>
        </a:p>
      </dsp:txBody>
      <dsp:txXfrm>
        <a:off x="1509563" y="3454678"/>
        <a:ext cx="2467272" cy="1480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83773-C69E-463F-A6E6-E533FFE6390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D011F-53FD-4C46-82A0-09936969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https://www.iamconsortium.org/event/iamc-webinar-15-years-of-community-and-science-agenda-building-from-emissions-scenarios-to-the-transformative-change-nebojsa-nakicenovic/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81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Süsser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Rakouki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Lilliestam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(2021):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QTDIAN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toolbox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Quantification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Deliverable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2.3. Sustainable Energy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Laboratory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(SENTINEL)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Potsdam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Advanced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Sustainability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(IASS), 94 p.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47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https://svs.gsfc.nasa.gov/13347</a:t>
            </a:r>
          </a:p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Visbeck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MH,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Hurrell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JW,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Polvani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Cullen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North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Atlantic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[Internet]. 2001. 98(23):12876–7.</a:t>
            </a:r>
          </a:p>
          <a:p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Pedersen RA,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Cvijanovic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Vinther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BM.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Arctic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Atmospheric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Circulation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NAO. J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[Internet]. 2016. 29(2):889–902.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39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Foulds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Royston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S, Berker T,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Nakopoulou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Bharucha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ZP,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Robison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R, et al.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agenda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Humanities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100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Humanit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2022. 9(1).</a:t>
            </a:r>
          </a:p>
          <a:p>
            <a:r>
              <a:rPr lang="tr-TR" dirty="0"/>
              <a:t>https://energy-shifts.eu/what-is-horizon-scanning/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99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Trutnevyte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Hirt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LF,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Hawkes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Edelenbosch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OY, et al.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Energy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Ambitious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Earth [Internet]. 2019. 1(4):423–33.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54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Mourik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Sonetti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Robison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RAV.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not? How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storytelling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Energy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[Internet]. 2021. 73(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November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2020):101940.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0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Robison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R., </a:t>
            </a:r>
            <a:r>
              <a:rPr lang="tr-T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Dupas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S., </a:t>
            </a:r>
            <a:r>
              <a:rPr lang="tr-T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Mourik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R., </a:t>
            </a:r>
            <a:r>
              <a:rPr lang="tr-T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Torres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M., and </a:t>
            </a:r>
            <a:r>
              <a:rPr lang="tr-T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Milroy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E., 2018. </a:t>
            </a:r>
            <a:r>
              <a:rPr lang="tr-TR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Europe’s</a:t>
            </a:r>
            <a:r>
              <a:rPr lang="tr-TR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</a:t>
            </a:r>
            <a:r>
              <a:rPr lang="tr-TR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</a:t>
            </a:r>
            <a:r>
              <a:rPr lang="tr-TR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challenges</a:t>
            </a:r>
            <a:r>
              <a:rPr lang="tr-TR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stories and research priorities from 17 multi-stakeholder city workshops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Cambridge: SHAPE ENERGY.</a:t>
            </a:r>
            <a:endParaRPr lang="tr-T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dirty="0"/>
              <a:t>https://www.youtube.com/watch?v=tVVkz6fy7-s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74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https://ipa.istanbul/en/yayin/climate-vision-of-istanbul/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63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de </a:t>
            </a:r>
            <a:r>
              <a:rPr lang="tr-TR" dirty="0" err="1"/>
              <a:t>Geus</a:t>
            </a:r>
            <a:r>
              <a:rPr lang="tr-TR" dirty="0"/>
              <a:t>, T., </a:t>
            </a:r>
            <a:r>
              <a:rPr lang="tr-TR" dirty="0" err="1"/>
              <a:t>Bode</a:t>
            </a:r>
            <a:r>
              <a:rPr lang="tr-TR" dirty="0"/>
              <a:t>, N., </a:t>
            </a:r>
            <a:r>
              <a:rPr lang="tr-TR" dirty="0" err="1"/>
              <a:t>Robison</a:t>
            </a:r>
            <a:r>
              <a:rPr lang="tr-TR" dirty="0"/>
              <a:t>, R., </a:t>
            </a:r>
            <a:r>
              <a:rPr lang="tr-TR" dirty="0" err="1"/>
              <a:t>Rohse</a:t>
            </a:r>
            <a:r>
              <a:rPr lang="tr-TR" dirty="0"/>
              <a:t>, M., </a:t>
            </a:r>
            <a:r>
              <a:rPr lang="tr-TR" dirty="0" err="1"/>
              <a:t>Foulds</a:t>
            </a:r>
            <a:r>
              <a:rPr lang="tr-TR" dirty="0"/>
              <a:t>, C., Wagner, A., </a:t>
            </a:r>
            <a:r>
              <a:rPr lang="tr-TR" dirty="0" err="1"/>
              <a:t>Krupnik</a:t>
            </a:r>
            <a:r>
              <a:rPr lang="tr-TR" dirty="0"/>
              <a:t>, S., </a:t>
            </a:r>
            <a:r>
              <a:rPr lang="tr-TR" dirty="0" err="1"/>
              <a:t>Świątkiewicz-Mośny</a:t>
            </a:r>
            <a:r>
              <a:rPr lang="tr-TR" dirty="0"/>
              <a:t>, M., </a:t>
            </a:r>
            <a:r>
              <a:rPr lang="tr-TR" dirty="0" err="1"/>
              <a:t>Rudek</a:t>
            </a:r>
            <a:r>
              <a:rPr lang="tr-TR" dirty="0"/>
              <a:t>, T., </a:t>
            </a:r>
            <a:r>
              <a:rPr lang="tr-TR" dirty="0" err="1"/>
              <a:t>Kuittinen</a:t>
            </a:r>
            <a:r>
              <a:rPr lang="tr-TR" dirty="0"/>
              <a:t>, H. </a:t>
            </a:r>
            <a:r>
              <a:rPr lang="tr-TR" dirty="0" err="1"/>
              <a:t>Lisi</a:t>
            </a:r>
            <a:r>
              <a:rPr lang="tr-TR" dirty="0"/>
              <a:t>, V., </a:t>
            </a:r>
            <a:r>
              <a:rPr lang="tr-TR" dirty="0" err="1"/>
              <a:t>Søraa</a:t>
            </a:r>
            <a:r>
              <a:rPr lang="tr-TR" dirty="0"/>
              <a:t>, R., </a:t>
            </a:r>
            <a:r>
              <a:rPr lang="tr-TR" dirty="0" err="1"/>
              <a:t>Lunevich</a:t>
            </a:r>
            <a:r>
              <a:rPr lang="tr-TR" dirty="0"/>
              <a:t>, I., </a:t>
            </a:r>
            <a:r>
              <a:rPr lang="tr-TR" dirty="0" err="1"/>
              <a:t>Wittmayer</a:t>
            </a:r>
            <a:r>
              <a:rPr lang="tr-TR" dirty="0"/>
              <a:t>, J. 2020. </a:t>
            </a:r>
            <a:r>
              <a:rPr lang="tr-TR" dirty="0" err="1"/>
              <a:t>Shifting</a:t>
            </a:r>
            <a:r>
              <a:rPr lang="tr-TR" dirty="0"/>
              <a:t> </a:t>
            </a:r>
            <a:r>
              <a:rPr lang="tr-TR" dirty="0" err="1"/>
              <a:t>perspectives</a:t>
            </a:r>
            <a:r>
              <a:rPr lang="tr-TR" dirty="0"/>
              <a:t>: </a:t>
            </a:r>
            <a:r>
              <a:rPr lang="tr-TR" dirty="0" err="1"/>
              <a:t>insights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Energy </a:t>
            </a:r>
            <a:r>
              <a:rPr lang="tr-TR" dirty="0" err="1"/>
              <a:t>Policy</a:t>
            </a:r>
            <a:r>
              <a:rPr lang="tr-TR" dirty="0"/>
              <a:t> </a:t>
            </a:r>
            <a:r>
              <a:rPr lang="tr-TR" dirty="0" err="1"/>
              <a:t>Fellowships</a:t>
            </a:r>
            <a:r>
              <a:rPr lang="tr-TR" dirty="0"/>
              <a:t>. Cambridge: Energy-SHIFTS.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3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2 PowerPoint title banner_v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3716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87680" y="4350077"/>
            <a:ext cx="11216640" cy="9144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487680" y="3108958"/>
            <a:ext cx="11216640" cy="914401"/>
          </a:xfrm>
        </p:spPr>
        <p:txBody>
          <a:bodyPr anchor="t"/>
          <a:lstStyle>
            <a:lvl1pPr algn="ctr"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0" y="5342818"/>
            <a:ext cx="12192000" cy="151518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indent="-219075"/>
            <a:endParaRPr lang="en-US" sz="180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AF34F12-6531-4803-A86E-3D09C7C2D6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8" y="1694266"/>
            <a:ext cx="3153103" cy="8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371600"/>
            <a:ext cx="11216640" cy="49377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2011680"/>
            <a:ext cx="11216640" cy="1371600"/>
          </a:xfrm>
        </p:spPr>
        <p:txBody>
          <a:bodyPr anchor="ctr"/>
          <a:lstStyle>
            <a:lvl1pPr algn="ctr">
              <a:defRPr sz="3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3383280"/>
            <a:ext cx="11216640" cy="1554480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</p:spTree>
    <p:extLst>
      <p:ext uri="{BB962C8B-B14F-4D97-AF65-F5344CB8AC3E}">
        <p14:creationId xmlns:p14="http://schemas.microsoft.com/office/powerpoint/2010/main" val="161521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880"/>
            <a:ext cx="11216640" cy="9144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9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Başlık v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87680" y="1371600"/>
            <a:ext cx="11216640" cy="4935538"/>
          </a:xfrm>
        </p:spPr>
        <p:txBody>
          <a:bodyPr/>
          <a:lstStyle/>
          <a:p>
            <a:r>
              <a:rPr lang="tr-TR"/>
              <a:t>Grafik eklemek için simgeye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1219200" cy="10972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19075" indent="-219075"/>
            <a:endParaRPr lang="en-US" sz="1600"/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5689601" y="6594476"/>
            <a:ext cx="810684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fld id="{324FBA8B-C479-4BF9-A515-8ED623D42A4A}" type="slidenum">
              <a:rPr lang="en-US" sz="1000">
                <a:solidFill>
                  <a:srgbClr val="4D4D4D"/>
                </a:solidFill>
              </a:rPr>
              <a:pPr/>
              <a:t>‹#›</a:t>
            </a:fld>
            <a:endParaRPr lang="en-US" sz="1000">
              <a:solidFill>
                <a:srgbClr val="4D4D4D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7680" y="182563"/>
            <a:ext cx="1121664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680" y="1371600"/>
            <a:ext cx="11216640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9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515938" indent="-2286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2pPr>
      <a:lvl3pPr marL="798513" indent="-16668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3pPr>
      <a:lvl4pPr marL="1196975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4pPr>
      <a:lvl5pPr marL="1487488" indent="-1746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gungor@hacettepe.edu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aşlık 1">
            <a:extLst>
              <a:ext uri="{FF2B5EF4-FFF2-40B4-BE49-F238E27FC236}">
                <a16:creationId xmlns:a16="http://schemas.microsoft.com/office/drawing/2014/main" id="{2128B945-EBC8-47C8-AB68-DCB0FBE38E2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tr-TR" dirty="0"/>
              <a:t>Görkem Güngör</a:t>
            </a:r>
          </a:p>
          <a:p>
            <a:r>
              <a:rPr lang="tr-TR" dirty="0"/>
              <a:t>E-mail: </a:t>
            </a:r>
            <a:r>
              <a:rPr lang="tr-TR" dirty="0">
                <a:hlinkClick r:id="rId2"/>
              </a:rPr>
              <a:t>ggungor@hacettepe.edu.tr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3" name="Unvan 2">
            <a:extLst>
              <a:ext uri="{FF2B5EF4-FFF2-40B4-BE49-F238E27FC236}">
                <a16:creationId xmlns:a16="http://schemas.microsoft.com/office/drawing/2014/main" id="{1C7CB7C3-F74A-4993-96B3-0AD2DB335D73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tr-TR" dirty="0" err="1"/>
              <a:t>Social</a:t>
            </a:r>
            <a:r>
              <a:rPr lang="tr-TR" dirty="0"/>
              <a:t> </a:t>
            </a:r>
            <a:r>
              <a:rPr lang="tr-TR" dirty="0" err="1"/>
              <a:t>Sciences</a:t>
            </a:r>
            <a:r>
              <a:rPr lang="tr-TR" dirty="0"/>
              <a:t> and </a:t>
            </a:r>
            <a:r>
              <a:rPr lang="tr-TR" dirty="0" err="1"/>
              <a:t>Humanities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Advancing</a:t>
            </a:r>
            <a:r>
              <a:rPr lang="tr-TR" dirty="0"/>
              <a:t> Energy and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4CC9BDA-7181-42E5-9699-A74BDEA2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Vision</a:t>
            </a:r>
            <a:r>
              <a:rPr lang="tr-TR" dirty="0"/>
              <a:t>, </a:t>
            </a:r>
            <a:r>
              <a:rPr lang="tr-TR" dirty="0" err="1"/>
              <a:t>Inclusivity</a:t>
            </a:r>
            <a:r>
              <a:rPr lang="tr-TR" dirty="0"/>
              <a:t> and </a:t>
            </a:r>
            <a:r>
              <a:rPr lang="tr-TR" dirty="0" err="1"/>
              <a:t>Fairness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53BE1E-2F47-47E6-A425-D01B5AC9ED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/>
              <a:t>A </a:t>
            </a:r>
            <a:r>
              <a:rPr lang="tr-TR" dirty="0" err="1"/>
              <a:t>shared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local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 (</a:t>
            </a:r>
            <a:r>
              <a:rPr lang="tr-TR" dirty="0" err="1"/>
              <a:t>community</a:t>
            </a:r>
            <a:r>
              <a:rPr lang="tr-TR" dirty="0"/>
              <a:t>) </a:t>
            </a:r>
            <a:r>
              <a:rPr lang="tr-TR" dirty="0" err="1"/>
              <a:t>could</a:t>
            </a:r>
            <a:r>
              <a:rPr lang="tr-TR" dirty="0"/>
              <a:t>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change</a:t>
            </a:r>
            <a:endParaRPr lang="tr-TR" dirty="0"/>
          </a:p>
          <a:p>
            <a:r>
              <a:rPr lang="tr-TR" dirty="0"/>
              <a:t>How can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trust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just</a:t>
            </a:r>
            <a:r>
              <a:rPr lang="tr-TR" dirty="0"/>
              <a:t> </a:t>
            </a:r>
            <a:r>
              <a:rPr lang="tr-TR" dirty="0" err="1"/>
              <a:t>blame</a:t>
            </a:r>
            <a:r>
              <a:rPr lang="tr-TR" dirty="0"/>
              <a:t> </a:t>
            </a:r>
            <a:r>
              <a:rPr lang="tr-TR" dirty="0" err="1"/>
              <a:t>others</a:t>
            </a:r>
            <a:r>
              <a:rPr lang="tr-TR" dirty="0"/>
              <a:t> in </a:t>
            </a:r>
            <a:r>
              <a:rPr lang="tr-TR" dirty="0" err="1"/>
              <a:t>case</a:t>
            </a:r>
            <a:r>
              <a:rPr lang="tr-TR" dirty="0"/>
              <a:t> of </a:t>
            </a:r>
            <a:r>
              <a:rPr lang="tr-TR" dirty="0" err="1"/>
              <a:t>failure</a:t>
            </a:r>
            <a:r>
              <a:rPr lang="tr-TR" dirty="0"/>
              <a:t>?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9F206A4C-1423-4AC1-8F79-390A13E20D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3952" y="1091555"/>
            <a:ext cx="4337810" cy="54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0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4864467-020E-4324-8FF1-713025C4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Collaborations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BBE0DF-D163-4169-BB71-CACC4FB44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/>
              <a:t>Collaboration </a:t>
            </a:r>
            <a:r>
              <a:rPr lang="tr-TR" dirty="0" err="1"/>
              <a:t>requires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promotion</a:t>
            </a:r>
            <a:r>
              <a:rPr lang="tr-TR" dirty="0"/>
              <a:t> of </a:t>
            </a:r>
            <a:r>
              <a:rPr lang="tr-TR" dirty="0" err="1"/>
              <a:t>synergies</a:t>
            </a:r>
            <a:r>
              <a:rPr lang="tr-TR" dirty="0"/>
              <a:t> and </a:t>
            </a:r>
            <a:r>
              <a:rPr lang="tr-TR" dirty="0" err="1"/>
              <a:t>mitigation</a:t>
            </a:r>
            <a:r>
              <a:rPr lang="tr-TR" dirty="0"/>
              <a:t> of </a:t>
            </a:r>
            <a:r>
              <a:rPr lang="tr-TR" dirty="0" err="1"/>
              <a:t>trade-offs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actors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diverging</a:t>
            </a:r>
            <a:r>
              <a:rPr lang="tr-TR" dirty="0"/>
              <a:t> </a:t>
            </a:r>
            <a:r>
              <a:rPr lang="tr-TR" dirty="0" err="1"/>
              <a:t>interests</a:t>
            </a:r>
            <a:endParaRPr lang="tr-TR" dirty="0"/>
          </a:p>
          <a:p>
            <a:r>
              <a:rPr lang="tr-TR" dirty="0"/>
              <a:t>How can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trust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and </a:t>
            </a:r>
            <a:r>
              <a:rPr lang="tr-TR" dirty="0" err="1"/>
              <a:t>override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conflicting</a:t>
            </a:r>
            <a:r>
              <a:rPr lang="tr-TR" dirty="0"/>
              <a:t> </a:t>
            </a:r>
            <a:r>
              <a:rPr lang="tr-TR" dirty="0" err="1"/>
              <a:t>interests</a:t>
            </a:r>
            <a:r>
              <a:rPr lang="tr-TR" dirty="0"/>
              <a:t>?</a:t>
            </a:r>
          </a:p>
        </p:txBody>
      </p:sp>
      <p:pic>
        <p:nvPicPr>
          <p:cNvPr id="5" name="Picture 5" descr="C:\Documents and Settings\Görkem Güngör\Desktop\haberler12778.jpg">
            <a:extLst>
              <a:ext uri="{FF2B5EF4-FFF2-40B4-BE49-F238E27FC236}">
                <a16:creationId xmlns:a16="http://schemas.microsoft.com/office/drawing/2014/main" id="{538B389D-D144-4C1F-804C-DD7A6A7EECE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0531" y="811562"/>
            <a:ext cx="5486400" cy="3641598"/>
          </a:xfrm>
          <a:prstGeom prst="rect">
            <a:avLst/>
          </a:prstGeom>
          <a:noFill/>
        </p:spPr>
      </p:pic>
      <p:pic>
        <p:nvPicPr>
          <p:cNvPr id="6" name="Picture 6" descr="C:\Documents and Settings\Görkem Güngör\Desktop\haberler11392.jpg">
            <a:extLst>
              <a:ext uri="{FF2B5EF4-FFF2-40B4-BE49-F238E27FC236}">
                <a16:creationId xmlns:a16="http://schemas.microsoft.com/office/drawing/2014/main" id="{7F13E0CF-9EC8-421E-9F83-9DF4E062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6947" y="3438525"/>
            <a:ext cx="4191000" cy="314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87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61A7C76-2B63-4888-A29D-BD621031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Creating</a:t>
            </a:r>
            <a:r>
              <a:rPr lang="tr-TR" dirty="0"/>
              <a:t> </a:t>
            </a:r>
            <a:r>
              <a:rPr lang="tr-TR" dirty="0" err="1"/>
              <a:t>Alternative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9BC377-D9E8-4CC2-B6A4-6BF5C8B824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transition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move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existing</a:t>
            </a:r>
            <a:r>
              <a:rPr lang="tr-TR" dirty="0"/>
              <a:t> </a:t>
            </a:r>
            <a:r>
              <a:rPr lang="tr-TR" dirty="0" err="1"/>
              <a:t>infrastructure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obsolete</a:t>
            </a:r>
            <a:r>
              <a:rPr lang="tr-TR" dirty="0"/>
              <a:t> and </a:t>
            </a:r>
            <a:r>
              <a:rPr lang="tr-TR" dirty="0" err="1"/>
              <a:t>require</a:t>
            </a:r>
            <a:r>
              <a:rPr lang="tr-TR" dirty="0"/>
              <a:t> </a:t>
            </a:r>
            <a:r>
              <a:rPr lang="tr-TR" dirty="0" err="1"/>
              <a:t>cleaning</a:t>
            </a:r>
            <a:r>
              <a:rPr lang="tr-TR" dirty="0"/>
              <a:t> </a:t>
            </a:r>
            <a:r>
              <a:rPr lang="tr-TR" dirty="0" err="1"/>
              <a:t>up</a:t>
            </a:r>
            <a:endParaRPr lang="tr-TR" dirty="0"/>
          </a:p>
          <a:p>
            <a:r>
              <a:rPr lang="tr-TR" dirty="0"/>
              <a:t>How can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deal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social</a:t>
            </a:r>
            <a:r>
              <a:rPr lang="tr-TR" dirty="0"/>
              <a:t> </a:t>
            </a:r>
            <a:r>
              <a:rPr lang="tr-TR" dirty="0" err="1"/>
              <a:t>tensions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could</a:t>
            </a:r>
            <a:r>
              <a:rPr lang="tr-TR" dirty="0"/>
              <a:t> </a:t>
            </a:r>
            <a:r>
              <a:rPr lang="tr-TR" dirty="0" err="1"/>
              <a:t>arise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cleaning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?</a:t>
            </a:r>
          </a:p>
        </p:txBody>
      </p:sp>
      <p:pic>
        <p:nvPicPr>
          <p:cNvPr id="5" name="Picture 5" descr="C:\Documents and Settings\Görkem Güngör\Desktop\koyluler-halkin-katilimi-toplantisi-ni-yaptir-4488289_o.jpg">
            <a:extLst>
              <a:ext uri="{FF2B5EF4-FFF2-40B4-BE49-F238E27FC236}">
                <a16:creationId xmlns:a16="http://schemas.microsoft.com/office/drawing/2014/main" id="{C1E6E2D5-5E65-4434-BDBD-43EB814A8C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1820" y="1371600"/>
            <a:ext cx="4762500" cy="2543175"/>
          </a:xfrm>
          <a:prstGeom prst="rect">
            <a:avLst/>
          </a:prstGeom>
          <a:noFill/>
        </p:spPr>
      </p:pic>
      <p:pic>
        <p:nvPicPr>
          <p:cNvPr id="6" name="Picture 6" descr="C:\Documents and Settings\Görkem Güngör\Desktop\fg75456-1.jpg">
            <a:extLst>
              <a:ext uri="{FF2B5EF4-FFF2-40B4-BE49-F238E27FC236}">
                <a16:creationId xmlns:a16="http://schemas.microsoft.com/office/drawing/2014/main" id="{D3DD0428-5C1F-40D8-9083-4FCD9799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1" y="3324225"/>
            <a:ext cx="4343400" cy="3257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840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A392692-E00E-4517-973A-CD374CD0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Timescales</a:t>
            </a:r>
            <a:r>
              <a:rPr lang="tr-TR" dirty="0"/>
              <a:t> of Energy </a:t>
            </a:r>
            <a:r>
              <a:rPr lang="tr-TR" dirty="0" err="1"/>
              <a:t>Systems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D9A2E8-C885-4B0C-B621-514FAEE12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err="1"/>
              <a:t>Long</a:t>
            </a:r>
            <a:r>
              <a:rPr lang="tr-TR" dirty="0"/>
              <a:t> </a:t>
            </a:r>
            <a:r>
              <a:rPr lang="tr-TR" dirty="0" err="1"/>
              <a:t>term</a:t>
            </a:r>
            <a:r>
              <a:rPr lang="tr-TR" dirty="0"/>
              <a:t> </a:t>
            </a:r>
            <a:r>
              <a:rPr lang="tr-TR" dirty="0" err="1"/>
              <a:t>targets</a:t>
            </a:r>
            <a:r>
              <a:rPr lang="tr-TR" dirty="0"/>
              <a:t> </a:t>
            </a:r>
            <a:r>
              <a:rPr lang="tr-TR" dirty="0" err="1"/>
              <a:t>require</a:t>
            </a:r>
            <a:r>
              <a:rPr lang="tr-TR" dirty="0"/>
              <a:t>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milestones</a:t>
            </a:r>
            <a:r>
              <a:rPr lang="tr-TR" dirty="0"/>
              <a:t> and a </a:t>
            </a:r>
            <a:r>
              <a:rPr lang="tr-TR" dirty="0" err="1"/>
              <a:t>common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local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r>
              <a:rPr lang="tr-TR" dirty="0" err="1"/>
              <a:t>Could</a:t>
            </a:r>
            <a:r>
              <a:rPr lang="tr-TR" dirty="0"/>
              <a:t> </a:t>
            </a:r>
            <a:r>
              <a:rPr lang="tr-TR" dirty="0" err="1"/>
              <a:t>slowing</a:t>
            </a:r>
            <a:r>
              <a:rPr lang="tr-TR" dirty="0"/>
              <a:t> </a:t>
            </a:r>
            <a:r>
              <a:rPr lang="tr-TR" dirty="0" err="1"/>
              <a:t>down</a:t>
            </a:r>
            <a:r>
              <a:rPr lang="tr-TR" dirty="0"/>
              <a:t> be a </a:t>
            </a:r>
            <a:r>
              <a:rPr lang="tr-TR" dirty="0" err="1"/>
              <a:t>remedy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problems</a:t>
            </a:r>
            <a:r>
              <a:rPr lang="tr-TR" dirty="0"/>
              <a:t>?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79787CE0-6C5A-41E8-A0FC-3F751C272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923" y="1371600"/>
            <a:ext cx="5340559" cy="300558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76D1087-160B-4B28-88D8-629D1B81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418" y="3862642"/>
            <a:ext cx="28575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8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B9FA22-FDD6-4E6D-890A-56C7D84D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Policy</a:t>
            </a:r>
            <a:r>
              <a:rPr lang="tr-TR" dirty="0"/>
              <a:t> </a:t>
            </a:r>
            <a:r>
              <a:rPr lang="tr-TR" dirty="0" err="1"/>
              <a:t>Fellowships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76520E-9778-4912-8BF1-9A586A5D9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8" y="1371600"/>
            <a:ext cx="5608321" cy="4935538"/>
          </a:xfrm>
        </p:spPr>
        <p:txBody>
          <a:bodyPr/>
          <a:lstStyle/>
          <a:p>
            <a:r>
              <a:rPr lang="tr-TR" dirty="0" err="1"/>
              <a:t>Matching</a:t>
            </a:r>
            <a:r>
              <a:rPr lang="tr-TR" dirty="0"/>
              <a:t> of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policy</a:t>
            </a:r>
            <a:r>
              <a:rPr lang="tr-TR" dirty="0"/>
              <a:t> </a:t>
            </a:r>
            <a:r>
              <a:rPr lang="tr-TR" dirty="0" err="1"/>
              <a:t>fellows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SSH </a:t>
            </a:r>
            <a:r>
              <a:rPr lang="tr-TR" dirty="0" err="1"/>
              <a:t>researchers</a:t>
            </a:r>
            <a:endParaRPr lang="tr-TR" dirty="0"/>
          </a:p>
          <a:p>
            <a:r>
              <a:rPr lang="tr-TR" dirty="0" err="1"/>
              <a:t>Interviews</a:t>
            </a:r>
            <a:r>
              <a:rPr lang="tr-TR" dirty="0"/>
              <a:t> </a:t>
            </a:r>
            <a:r>
              <a:rPr lang="tr-TR" dirty="0" err="1"/>
              <a:t>focusing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 of </a:t>
            </a:r>
            <a:r>
              <a:rPr lang="tr-TR" dirty="0" err="1"/>
              <a:t>fellows</a:t>
            </a:r>
            <a:r>
              <a:rPr lang="tr-TR" dirty="0"/>
              <a:t> and SSH-</a:t>
            </a:r>
            <a:r>
              <a:rPr lang="tr-TR" dirty="0" err="1"/>
              <a:t>related</a:t>
            </a:r>
            <a:r>
              <a:rPr lang="tr-TR" dirty="0"/>
              <a:t> </a:t>
            </a:r>
            <a:r>
              <a:rPr lang="tr-TR" dirty="0" err="1"/>
              <a:t>policy</a:t>
            </a:r>
            <a:r>
              <a:rPr lang="tr-TR" dirty="0"/>
              <a:t> </a:t>
            </a:r>
            <a:r>
              <a:rPr lang="tr-TR" dirty="0" err="1"/>
              <a:t>challenges</a:t>
            </a:r>
            <a:endParaRPr lang="tr-TR" dirty="0"/>
          </a:p>
          <a:p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examples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citizen</a:t>
            </a:r>
            <a:r>
              <a:rPr lang="tr-TR" dirty="0"/>
              <a:t> </a:t>
            </a:r>
            <a:r>
              <a:rPr lang="tr-TR" dirty="0" err="1"/>
              <a:t>engagement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Electricity</a:t>
            </a:r>
            <a:r>
              <a:rPr lang="tr-TR" dirty="0"/>
              <a:t> </a:t>
            </a:r>
            <a:r>
              <a:rPr lang="en-US" dirty="0"/>
              <a:t>transmission system operator’s forecasting exercise</a:t>
            </a:r>
            <a:r>
              <a:rPr lang="tr-TR" dirty="0"/>
              <a:t> (France)</a:t>
            </a:r>
          </a:p>
          <a:p>
            <a:pPr lvl="1"/>
            <a:r>
              <a:rPr lang="tr-TR" dirty="0" err="1"/>
              <a:t>Public</a:t>
            </a:r>
            <a:r>
              <a:rPr lang="tr-TR" dirty="0"/>
              <a:t> </a:t>
            </a:r>
            <a:r>
              <a:rPr lang="tr-TR" dirty="0" err="1"/>
              <a:t>engagement</a:t>
            </a:r>
            <a:r>
              <a:rPr lang="tr-TR" dirty="0"/>
              <a:t> in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policy</a:t>
            </a:r>
            <a:r>
              <a:rPr lang="tr-TR" dirty="0"/>
              <a:t> (</a:t>
            </a:r>
            <a:r>
              <a:rPr lang="tr-TR" dirty="0" err="1"/>
              <a:t>Israel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Urban </a:t>
            </a:r>
            <a:r>
              <a:rPr lang="tr-TR" dirty="0" err="1"/>
              <a:t>citizen</a:t>
            </a:r>
            <a:r>
              <a:rPr lang="tr-TR" dirty="0"/>
              <a:t> </a:t>
            </a:r>
            <a:r>
              <a:rPr lang="tr-TR" dirty="0" err="1"/>
              <a:t>engagement</a:t>
            </a:r>
            <a:r>
              <a:rPr lang="tr-TR" dirty="0"/>
              <a:t> (</a:t>
            </a:r>
            <a:r>
              <a:rPr lang="tr-TR" dirty="0" err="1"/>
              <a:t>Serbia</a:t>
            </a:r>
            <a:r>
              <a:rPr lang="tr-TR" dirty="0"/>
              <a:t>)</a:t>
            </a:r>
          </a:p>
          <a:p>
            <a:pPr lvl="1"/>
            <a:r>
              <a:rPr lang="tr-TR" dirty="0" err="1"/>
              <a:t>Incorporating</a:t>
            </a:r>
            <a:r>
              <a:rPr lang="tr-TR" dirty="0"/>
              <a:t> </a:t>
            </a:r>
            <a:r>
              <a:rPr lang="tr-TR" dirty="0" err="1"/>
              <a:t>citizens</a:t>
            </a:r>
            <a:r>
              <a:rPr lang="tr-TR" dirty="0"/>
              <a:t>’ </a:t>
            </a:r>
            <a:r>
              <a:rPr lang="tr-TR" dirty="0" err="1"/>
              <a:t>values</a:t>
            </a:r>
            <a:r>
              <a:rPr lang="tr-TR" dirty="0"/>
              <a:t>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policy</a:t>
            </a:r>
            <a:r>
              <a:rPr lang="tr-TR" dirty="0"/>
              <a:t> </a:t>
            </a:r>
            <a:r>
              <a:rPr lang="tr-TR" dirty="0" err="1"/>
              <a:t>decisions</a:t>
            </a:r>
            <a:r>
              <a:rPr lang="tr-TR" dirty="0"/>
              <a:t> (</a:t>
            </a:r>
            <a:r>
              <a:rPr lang="tr-TR" dirty="0" err="1"/>
              <a:t>Turkey</a:t>
            </a:r>
            <a:r>
              <a:rPr lang="tr-TR" dirty="0"/>
              <a:t>)</a:t>
            </a:r>
          </a:p>
          <a:p>
            <a:pPr lvl="1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effective</a:t>
            </a:r>
            <a:r>
              <a:rPr lang="tr-TR" dirty="0"/>
              <a:t> </a:t>
            </a:r>
            <a:r>
              <a:rPr lang="tr-TR" dirty="0" err="1"/>
              <a:t>dialogue</a:t>
            </a:r>
            <a:r>
              <a:rPr lang="tr-TR" dirty="0"/>
              <a:t> </a:t>
            </a:r>
            <a:r>
              <a:rPr lang="tr-TR" dirty="0" err="1"/>
              <a:t>processes</a:t>
            </a:r>
            <a:r>
              <a:rPr lang="tr-TR" dirty="0"/>
              <a:t> (</a:t>
            </a:r>
            <a:r>
              <a:rPr lang="tr-TR" dirty="0" err="1"/>
              <a:t>Netherlands</a:t>
            </a:r>
            <a:r>
              <a:rPr lang="tr-TR" dirty="0"/>
              <a:t>)</a:t>
            </a:r>
          </a:p>
        </p:txBody>
      </p:sp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CF9EFFE5-EF91-4D50-806D-6A55B3FC5C3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632002"/>
              </p:ext>
            </p:extLst>
          </p:nvPr>
        </p:nvGraphicFramePr>
        <p:xfrm>
          <a:off x="6218238" y="1371600"/>
          <a:ext cx="5486400" cy="4935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Resim 9">
            <a:extLst>
              <a:ext uri="{FF2B5EF4-FFF2-40B4-BE49-F238E27FC236}">
                <a16:creationId xmlns:a16="http://schemas.microsoft.com/office/drawing/2014/main" id="{DD023C02-9436-4C32-9D00-817F12D4D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238" y="835026"/>
            <a:ext cx="5792654" cy="54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340D2F7-F2F6-47EF-AEBB-82E59FF1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Linking</a:t>
            </a:r>
            <a:r>
              <a:rPr lang="tr-TR" dirty="0"/>
              <a:t> </a:t>
            </a:r>
            <a:r>
              <a:rPr lang="tr-TR" dirty="0" err="1"/>
              <a:t>Social</a:t>
            </a:r>
            <a:r>
              <a:rPr lang="tr-TR" dirty="0"/>
              <a:t> </a:t>
            </a:r>
            <a:r>
              <a:rPr lang="tr-TR" dirty="0" err="1"/>
              <a:t>Science</a:t>
            </a:r>
            <a:r>
              <a:rPr lang="tr-TR" dirty="0"/>
              <a:t> and Energy </a:t>
            </a:r>
            <a:r>
              <a:rPr lang="tr-TR" dirty="0" err="1"/>
              <a:t>Models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793E1D-C1D3-446B-82FD-47DDC6F52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751071" cy="4935538"/>
          </a:xfrm>
        </p:spPr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models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useful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ex-ante</a:t>
            </a:r>
            <a:r>
              <a:rPr lang="tr-TR" dirty="0"/>
              <a:t> </a:t>
            </a:r>
            <a:r>
              <a:rPr lang="tr-TR" dirty="0" err="1"/>
              <a:t>analysis</a:t>
            </a:r>
            <a:r>
              <a:rPr lang="tr-TR" dirty="0"/>
              <a:t> of </a:t>
            </a:r>
            <a:r>
              <a:rPr lang="tr-TR" dirty="0" err="1"/>
              <a:t>transition</a:t>
            </a:r>
            <a:endParaRPr lang="tr-TR" dirty="0"/>
          </a:p>
          <a:p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storyline</a:t>
            </a:r>
            <a:r>
              <a:rPr lang="tr-TR" dirty="0"/>
              <a:t> </a:t>
            </a:r>
            <a:r>
              <a:rPr lang="tr-TR" dirty="0" err="1"/>
              <a:t>approaches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Narratives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SSPs</a:t>
            </a:r>
            <a:endParaRPr lang="tr-TR" dirty="0"/>
          </a:p>
          <a:p>
            <a:pPr lvl="1"/>
            <a:r>
              <a:rPr lang="tr-TR" dirty="0" err="1"/>
              <a:t>OpenENTRANCE</a:t>
            </a:r>
            <a:r>
              <a:rPr lang="tr-TR" dirty="0"/>
              <a:t> </a:t>
            </a:r>
            <a:r>
              <a:rPr lang="tr-TR" dirty="0" err="1"/>
              <a:t>storylines</a:t>
            </a:r>
            <a:endParaRPr lang="tr-TR" dirty="0"/>
          </a:p>
          <a:p>
            <a:pPr lvl="1"/>
            <a:r>
              <a:rPr lang="tr-TR" dirty="0"/>
              <a:t>Set-</a:t>
            </a:r>
            <a:r>
              <a:rPr lang="tr-TR" dirty="0" err="1"/>
              <a:t>Nav</a:t>
            </a:r>
            <a:r>
              <a:rPr lang="tr-TR" dirty="0"/>
              <a:t> </a:t>
            </a:r>
            <a:r>
              <a:rPr lang="tr-TR" dirty="0" err="1"/>
              <a:t>pathway</a:t>
            </a:r>
            <a:r>
              <a:rPr lang="tr-TR" dirty="0"/>
              <a:t> </a:t>
            </a:r>
            <a:r>
              <a:rPr lang="tr-TR" dirty="0" err="1"/>
              <a:t>storylines</a:t>
            </a:r>
            <a:endParaRPr lang="tr-TR" dirty="0"/>
          </a:p>
          <a:p>
            <a:pPr lvl="1"/>
            <a:r>
              <a:rPr lang="en-US" dirty="0"/>
              <a:t>Storylines informed by multi-level perspective</a:t>
            </a:r>
            <a:r>
              <a:rPr lang="tr-TR" dirty="0"/>
              <a:t> (</a:t>
            </a:r>
            <a:r>
              <a:rPr lang="tr-TR" dirty="0" err="1"/>
              <a:t>technological</a:t>
            </a:r>
            <a:r>
              <a:rPr lang="tr-TR" dirty="0"/>
              <a:t> </a:t>
            </a:r>
            <a:r>
              <a:rPr lang="tr-TR" dirty="0" err="1"/>
              <a:t>substitution</a:t>
            </a:r>
            <a:r>
              <a:rPr lang="tr-TR" dirty="0"/>
              <a:t> vs. </a:t>
            </a:r>
            <a:r>
              <a:rPr lang="tr-TR" dirty="0" err="1"/>
              <a:t>broader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)</a:t>
            </a:r>
          </a:p>
          <a:p>
            <a:r>
              <a:rPr lang="tr-TR" dirty="0" err="1"/>
              <a:t>Two</a:t>
            </a:r>
            <a:r>
              <a:rPr lang="tr-TR" dirty="0"/>
              <a:t> general </a:t>
            </a:r>
            <a:r>
              <a:rPr lang="tr-TR" dirty="0" err="1"/>
              <a:t>assumptions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storylines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neutrality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2050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before</a:t>
            </a:r>
            <a:endParaRPr lang="tr-TR" dirty="0"/>
          </a:p>
          <a:p>
            <a:pPr lvl="1"/>
            <a:r>
              <a:rPr lang="tr-TR" dirty="0" err="1"/>
              <a:t>Citizen</a:t>
            </a:r>
            <a:r>
              <a:rPr lang="tr-TR" dirty="0"/>
              <a:t> </a:t>
            </a:r>
            <a:r>
              <a:rPr lang="tr-TR" dirty="0" err="1"/>
              <a:t>awareness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change</a:t>
            </a:r>
            <a:endParaRPr lang="tr-TR" dirty="0"/>
          </a:p>
          <a:p>
            <a:pPr lvl="1"/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A7B19E0-E66E-4265-B809-8B4C62EC5D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53690" y="1371600"/>
            <a:ext cx="4191112" cy="493553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4716B7C-AC32-4A01-817B-4D3FC60C6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83" y="1162844"/>
            <a:ext cx="6029325" cy="535305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9DD5EA4-2981-45F4-AF57-088ADEF84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982" y="1162844"/>
            <a:ext cx="6761018" cy="469764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95F8FD49-B71B-4D95-8A64-33540EB47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750" y="1096963"/>
            <a:ext cx="6953250" cy="535305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7D73BCB-FDD8-4E92-9B5A-5626CFC81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0" y="1408233"/>
            <a:ext cx="6953250" cy="428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0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F377FD9-4B8A-465D-B74A-A871D0BD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8FE8A2-118D-4A5A-941B-C82BC682E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1600" dirty="0"/>
              <a:t>[1]	</a:t>
            </a:r>
            <a:r>
              <a:rPr lang="tr-TR" sz="1600" dirty="0" err="1"/>
              <a:t>Visbeck</a:t>
            </a:r>
            <a:r>
              <a:rPr lang="tr-TR" sz="1600" dirty="0"/>
              <a:t> MH, </a:t>
            </a:r>
            <a:r>
              <a:rPr lang="tr-TR" sz="1600" dirty="0" err="1"/>
              <a:t>Hurrell</a:t>
            </a:r>
            <a:r>
              <a:rPr lang="tr-TR" sz="1600" dirty="0"/>
              <a:t> JW, </a:t>
            </a:r>
            <a:r>
              <a:rPr lang="tr-TR" sz="1600" dirty="0" err="1"/>
              <a:t>Polvani</a:t>
            </a:r>
            <a:r>
              <a:rPr lang="tr-TR" sz="1600" dirty="0"/>
              <a:t> L, </a:t>
            </a:r>
            <a:r>
              <a:rPr lang="tr-TR" sz="1600" dirty="0" err="1"/>
              <a:t>Cullen</a:t>
            </a:r>
            <a:r>
              <a:rPr lang="tr-TR" sz="1600" dirty="0"/>
              <a:t> HM. </a:t>
            </a:r>
            <a:r>
              <a:rPr lang="tr-TR" sz="1600" dirty="0" err="1"/>
              <a:t>The</a:t>
            </a:r>
            <a:r>
              <a:rPr lang="tr-TR" sz="1600" dirty="0"/>
              <a:t> North </a:t>
            </a:r>
            <a:r>
              <a:rPr lang="tr-TR" sz="1600" dirty="0" err="1"/>
              <a:t>Atlantic</a:t>
            </a:r>
            <a:r>
              <a:rPr lang="tr-TR" sz="1600" dirty="0"/>
              <a:t> </a:t>
            </a:r>
            <a:r>
              <a:rPr lang="tr-TR" sz="1600" dirty="0" err="1"/>
              <a:t>Oscillation</a:t>
            </a:r>
            <a:r>
              <a:rPr lang="tr-TR" sz="1600" dirty="0"/>
              <a:t>: </a:t>
            </a:r>
            <a:r>
              <a:rPr lang="tr-TR" sz="1600" dirty="0" err="1"/>
              <a:t>Past</a:t>
            </a:r>
            <a:r>
              <a:rPr lang="tr-TR" sz="1600" dirty="0"/>
              <a:t>, </a:t>
            </a:r>
            <a:r>
              <a:rPr lang="tr-TR" sz="1600" dirty="0" err="1"/>
              <a:t>present</a:t>
            </a:r>
            <a:r>
              <a:rPr lang="tr-TR" sz="1600" dirty="0"/>
              <a:t>, and </a:t>
            </a:r>
            <a:r>
              <a:rPr lang="tr-TR" sz="1600" dirty="0" err="1"/>
              <a:t>future</a:t>
            </a:r>
            <a:r>
              <a:rPr lang="tr-TR" sz="1600" dirty="0"/>
              <a:t>. </a:t>
            </a:r>
            <a:r>
              <a:rPr lang="tr-TR" sz="1600" dirty="0" err="1"/>
              <a:t>Proc</a:t>
            </a:r>
            <a:r>
              <a:rPr lang="tr-TR" sz="1600" dirty="0"/>
              <a:t> </a:t>
            </a:r>
            <a:r>
              <a:rPr lang="tr-TR" sz="1600" dirty="0" err="1"/>
              <a:t>Natl</a:t>
            </a:r>
            <a:r>
              <a:rPr lang="tr-TR" sz="1600" dirty="0"/>
              <a:t> </a:t>
            </a:r>
            <a:r>
              <a:rPr lang="tr-TR" sz="1600" dirty="0" err="1"/>
              <a:t>Acad</a:t>
            </a:r>
            <a:r>
              <a:rPr lang="tr-TR" sz="1600" dirty="0"/>
              <a:t> </a:t>
            </a:r>
            <a:r>
              <a:rPr lang="tr-TR" sz="1600" dirty="0" err="1"/>
              <a:t>Sci</a:t>
            </a:r>
            <a:r>
              <a:rPr lang="tr-TR" sz="1600" dirty="0"/>
              <a:t> [Internet]. 2001. 98(23):12876–7.</a:t>
            </a:r>
          </a:p>
          <a:p>
            <a:pPr marL="0" indent="0">
              <a:buNone/>
            </a:pPr>
            <a:r>
              <a:rPr lang="tr-TR" sz="1600" dirty="0"/>
              <a:t>[2]	Pedersen RA, </a:t>
            </a:r>
            <a:r>
              <a:rPr lang="tr-TR" sz="1600" dirty="0" err="1"/>
              <a:t>Cvijanovic</a:t>
            </a:r>
            <a:r>
              <a:rPr lang="tr-TR" sz="1600" dirty="0"/>
              <a:t> I, </a:t>
            </a:r>
            <a:r>
              <a:rPr lang="tr-TR" sz="1600" dirty="0" err="1"/>
              <a:t>Langen</a:t>
            </a:r>
            <a:r>
              <a:rPr lang="tr-TR" sz="1600" dirty="0"/>
              <a:t> PL, </a:t>
            </a:r>
            <a:r>
              <a:rPr lang="tr-TR" sz="1600" dirty="0" err="1"/>
              <a:t>Vinther</a:t>
            </a:r>
            <a:r>
              <a:rPr lang="tr-TR" sz="1600" dirty="0"/>
              <a:t> BM.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Impact</a:t>
            </a:r>
            <a:r>
              <a:rPr lang="tr-TR" sz="1600" dirty="0"/>
              <a:t> of </a:t>
            </a:r>
            <a:r>
              <a:rPr lang="tr-TR" sz="1600" dirty="0" err="1"/>
              <a:t>Regional</a:t>
            </a:r>
            <a:r>
              <a:rPr lang="tr-TR" sz="1600" dirty="0"/>
              <a:t> </a:t>
            </a:r>
            <a:r>
              <a:rPr lang="tr-TR" sz="1600" dirty="0" err="1"/>
              <a:t>Arctic</a:t>
            </a:r>
            <a:r>
              <a:rPr lang="tr-TR" sz="1600" dirty="0"/>
              <a:t> </a:t>
            </a:r>
            <a:r>
              <a:rPr lang="tr-TR" sz="1600" dirty="0" err="1"/>
              <a:t>Sea</a:t>
            </a:r>
            <a:r>
              <a:rPr lang="tr-TR" sz="1600" dirty="0"/>
              <a:t> </a:t>
            </a:r>
            <a:r>
              <a:rPr lang="tr-TR" sz="1600" dirty="0" err="1"/>
              <a:t>Ice</a:t>
            </a:r>
            <a:r>
              <a:rPr lang="tr-TR" sz="1600" dirty="0"/>
              <a:t> </a:t>
            </a:r>
            <a:r>
              <a:rPr lang="tr-TR" sz="1600" dirty="0" err="1"/>
              <a:t>Loss</a:t>
            </a:r>
            <a:r>
              <a:rPr lang="tr-TR" sz="1600" dirty="0"/>
              <a:t> on </a:t>
            </a:r>
            <a:r>
              <a:rPr lang="tr-TR" sz="1600" dirty="0" err="1"/>
              <a:t>Atmospheric</a:t>
            </a:r>
            <a:r>
              <a:rPr lang="tr-TR" sz="1600" dirty="0"/>
              <a:t> </a:t>
            </a:r>
            <a:r>
              <a:rPr lang="tr-TR" sz="1600" dirty="0" err="1"/>
              <a:t>Circulation</a:t>
            </a:r>
            <a:r>
              <a:rPr lang="tr-TR" sz="1600" dirty="0"/>
              <a:t> and </a:t>
            </a:r>
            <a:r>
              <a:rPr lang="tr-TR" sz="1600" dirty="0" err="1"/>
              <a:t>the</a:t>
            </a:r>
            <a:r>
              <a:rPr lang="tr-TR" sz="1600" dirty="0"/>
              <a:t> NAO. J </a:t>
            </a:r>
            <a:r>
              <a:rPr lang="tr-TR" sz="1600" dirty="0" err="1"/>
              <a:t>Clim</a:t>
            </a:r>
            <a:r>
              <a:rPr lang="tr-TR" sz="1600" dirty="0"/>
              <a:t> [Internet]. 2016. 29(2):889–902.</a:t>
            </a:r>
          </a:p>
          <a:p>
            <a:pPr marL="0" indent="0">
              <a:buNone/>
            </a:pPr>
            <a:r>
              <a:rPr lang="tr-TR" sz="1600" dirty="0"/>
              <a:t>[3]	</a:t>
            </a:r>
            <a:r>
              <a:rPr lang="tr-TR" sz="1600" dirty="0" err="1"/>
              <a:t>Foulds</a:t>
            </a:r>
            <a:r>
              <a:rPr lang="tr-TR" sz="1600" dirty="0"/>
              <a:t> C, </a:t>
            </a:r>
            <a:r>
              <a:rPr lang="tr-TR" sz="1600" dirty="0" err="1"/>
              <a:t>Royston</a:t>
            </a:r>
            <a:r>
              <a:rPr lang="tr-TR" sz="1600" dirty="0"/>
              <a:t> S, Berker T, </a:t>
            </a:r>
            <a:r>
              <a:rPr lang="tr-TR" sz="1600" dirty="0" err="1"/>
              <a:t>Nakopoulou</a:t>
            </a:r>
            <a:r>
              <a:rPr lang="tr-TR" sz="1600" dirty="0"/>
              <a:t> E, </a:t>
            </a:r>
            <a:r>
              <a:rPr lang="tr-TR" sz="1600" dirty="0" err="1"/>
              <a:t>Bharucha</a:t>
            </a:r>
            <a:r>
              <a:rPr lang="tr-TR" sz="1600" dirty="0"/>
              <a:t> ZP, </a:t>
            </a:r>
            <a:r>
              <a:rPr lang="tr-TR" sz="1600" dirty="0" err="1"/>
              <a:t>Robison</a:t>
            </a:r>
            <a:r>
              <a:rPr lang="tr-TR" sz="1600" dirty="0"/>
              <a:t> R, et al. An </a:t>
            </a:r>
            <a:r>
              <a:rPr lang="tr-TR" sz="1600" dirty="0" err="1"/>
              <a:t>agenda</a:t>
            </a:r>
            <a:r>
              <a:rPr lang="tr-TR" sz="1600" dirty="0"/>
              <a:t> </a:t>
            </a:r>
            <a:r>
              <a:rPr lang="tr-TR" sz="1600" dirty="0" err="1"/>
              <a:t>for</a:t>
            </a:r>
            <a:r>
              <a:rPr lang="tr-TR" sz="1600" dirty="0"/>
              <a:t> </a:t>
            </a:r>
            <a:r>
              <a:rPr lang="tr-TR" sz="1600" dirty="0" err="1"/>
              <a:t>future</a:t>
            </a:r>
            <a:r>
              <a:rPr lang="tr-TR" sz="1600" dirty="0"/>
              <a:t> </a:t>
            </a:r>
            <a:r>
              <a:rPr lang="tr-TR" sz="1600" dirty="0" err="1"/>
              <a:t>Social</a:t>
            </a:r>
            <a:r>
              <a:rPr lang="tr-TR" sz="1600" dirty="0"/>
              <a:t> </a:t>
            </a:r>
            <a:r>
              <a:rPr lang="tr-TR" sz="1600" dirty="0" err="1"/>
              <a:t>Sciences</a:t>
            </a:r>
            <a:r>
              <a:rPr lang="tr-TR" sz="1600" dirty="0"/>
              <a:t> and </a:t>
            </a:r>
            <a:r>
              <a:rPr lang="tr-TR" sz="1600" dirty="0" err="1"/>
              <a:t>Humanities</a:t>
            </a:r>
            <a:r>
              <a:rPr lang="tr-TR" sz="1600" dirty="0"/>
              <a:t> </a:t>
            </a:r>
            <a:r>
              <a:rPr lang="tr-TR" sz="1600" dirty="0" err="1"/>
              <a:t>research</a:t>
            </a:r>
            <a:r>
              <a:rPr lang="tr-TR" sz="1600" dirty="0"/>
              <a:t> on </a:t>
            </a:r>
            <a:r>
              <a:rPr lang="tr-TR" sz="1600" dirty="0" err="1"/>
              <a:t>energy</a:t>
            </a:r>
            <a:r>
              <a:rPr lang="tr-TR" sz="1600" dirty="0"/>
              <a:t> </a:t>
            </a:r>
            <a:r>
              <a:rPr lang="tr-TR" sz="1600" dirty="0" err="1"/>
              <a:t>efficiency</a:t>
            </a:r>
            <a:r>
              <a:rPr lang="tr-TR" sz="1600" dirty="0"/>
              <a:t>: 100 </a:t>
            </a:r>
            <a:r>
              <a:rPr lang="tr-TR" sz="1600" dirty="0" err="1"/>
              <a:t>priority</a:t>
            </a:r>
            <a:r>
              <a:rPr lang="tr-TR" sz="1600" dirty="0"/>
              <a:t> </a:t>
            </a:r>
            <a:r>
              <a:rPr lang="tr-TR" sz="1600" dirty="0" err="1"/>
              <a:t>research</a:t>
            </a:r>
            <a:r>
              <a:rPr lang="tr-TR" sz="1600" dirty="0"/>
              <a:t> </a:t>
            </a:r>
            <a:r>
              <a:rPr lang="tr-TR" sz="1600" dirty="0" err="1"/>
              <a:t>questions</a:t>
            </a:r>
            <a:r>
              <a:rPr lang="tr-TR" sz="1600" dirty="0"/>
              <a:t>. </a:t>
            </a:r>
            <a:r>
              <a:rPr lang="tr-TR" sz="1600" dirty="0" err="1"/>
              <a:t>Humanit</a:t>
            </a:r>
            <a:r>
              <a:rPr lang="tr-TR" sz="1600" dirty="0"/>
              <a:t> </a:t>
            </a:r>
            <a:r>
              <a:rPr lang="tr-TR" sz="1600" dirty="0" err="1"/>
              <a:t>Soc</a:t>
            </a:r>
            <a:r>
              <a:rPr lang="tr-TR" sz="1600" dirty="0"/>
              <a:t> </a:t>
            </a:r>
            <a:r>
              <a:rPr lang="tr-TR" sz="1600" dirty="0" err="1"/>
              <a:t>Sci</a:t>
            </a:r>
            <a:r>
              <a:rPr lang="tr-TR" sz="1600" dirty="0"/>
              <a:t> </a:t>
            </a:r>
            <a:r>
              <a:rPr lang="tr-TR" sz="1600" dirty="0" err="1"/>
              <a:t>Commun</a:t>
            </a:r>
            <a:r>
              <a:rPr lang="tr-TR" sz="1600" dirty="0"/>
              <a:t>. 2022. 9(1).</a:t>
            </a:r>
          </a:p>
          <a:p>
            <a:pPr marL="0" indent="0">
              <a:buNone/>
            </a:pPr>
            <a:r>
              <a:rPr lang="tr-TR" sz="1600" dirty="0"/>
              <a:t>[4]	</a:t>
            </a:r>
            <a:r>
              <a:rPr lang="tr-TR" sz="1600" dirty="0" err="1"/>
              <a:t>Trutnevyte</a:t>
            </a:r>
            <a:r>
              <a:rPr lang="tr-TR" sz="1600" dirty="0"/>
              <a:t> E, </a:t>
            </a:r>
            <a:r>
              <a:rPr lang="tr-TR" sz="1600" dirty="0" err="1"/>
              <a:t>Hirt</a:t>
            </a:r>
            <a:r>
              <a:rPr lang="tr-TR" sz="1600" dirty="0"/>
              <a:t> LF, </a:t>
            </a:r>
            <a:r>
              <a:rPr lang="tr-TR" sz="1600" dirty="0" err="1"/>
              <a:t>Bauer</a:t>
            </a:r>
            <a:r>
              <a:rPr lang="tr-TR" sz="1600" dirty="0"/>
              <a:t> N, </a:t>
            </a:r>
            <a:r>
              <a:rPr lang="tr-TR" sz="1600" dirty="0" err="1"/>
              <a:t>Cherp</a:t>
            </a:r>
            <a:r>
              <a:rPr lang="tr-TR" sz="1600" dirty="0"/>
              <a:t> A, </a:t>
            </a:r>
            <a:r>
              <a:rPr lang="tr-TR" sz="1600" dirty="0" err="1"/>
              <a:t>Hawkes</a:t>
            </a:r>
            <a:r>
              <a:rPr lang="tr-TR" sz="1600" dirty="0"/>
              <a:t> A, </a:t>
            </a:r>
            <a:r>
              <a:rPr lang="tr-TR" sz="1600" dirty="0" err="1"/>
              <a:t>Edelenbosch</a:t>
            </a:r>
            <a:r>
              <a:rPr lang="tr-TR" sz="1600" dirty="0"/>
              <a:t> OY, et al. </a:t>
            </a:r>
            <a:r>
              <a:rPr lang="tr-TR" sz="1600" dirty="0" err="1"/>
              <a:t>Societal</a:t>
            </a:r>
            <a:r>
              <a:rPr lang="tr-TR" sz="1600" dirty="0"/>
              <a:t> </a:t>
            </a:r>
            <a:r>
              <a:rPr lang="tr-TR" sz="1600" dirty="0" err="1"/>
              <a:t>Transformations</a:t>
            </a:r>
            <a:r>
              <a:rPr lang="tr-TR" sz="1600" dirty="0"/>
              <a:t> in </a:t>
            </a:r>
            <a:r>
              <a:rPr lang="tr-TR" sz="1600" dirty="0" err="1"/>
              <a:t>Models</a:t>
            </a:r>
            <a:r>
              <a:rPr lang="tr-TR" sz="1600" dirty="0"/>
              <a:t> </a:t>
            </a:r>
            <a:r>
              <a:rPr lang="tr-TR" sz="1600" dirty="0" err="1"/>
              <a:t>for</a:t>
            </a:r>
            <a:r>
              <a:rPr lang="tr-TR" sz="1600" dirty="0"/>
              <a:t> Energy and </a:t>
            </a:r>
            <a:r>
              <a:rPr lang="tr-TR" sz="1600" dirty="0" err="1"/>
              <a:t>Climate</a:t>
            </a:r>
            <a:r>
              <a:rPr lang="tr-TR" sz="1600" dirty="0"/>
              <a:t> </a:t>
            </a:r>
            <a:r>
              <a:rPr lang="tr-TR" sz="1600" dirty="0" err="1"/>
              <a:t>Policy</a:t>
            </a:r>
            <a:r>
              <a:rPr lang="tr-TR" sz="1600" dirty="0"/>
              <a:t>: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Ambitious</a:t>
            </a:r>
            <a:r>
              <a:rPr lang="tr-TR" sz="1600" dirty="0"/>
              <a:t> </a:t>
            </a:r>
            <a:r>
              <a:rPr lang="tr-TR" sz="1600" dirty="0" err="1"/>
              <a:t>Next</a:t>
            </a:r>
            <a:r>
              <a:rPr lang="tr-TR" sz="1600" dirty="0"/>
              <a:t> Step. </a:t>
            </a:r>
            <a:r>
              <a:rPr lang="tr-TR" sz="1600" dirty="0" err="1"/>
              <a:t>One</a:t>
            </a:r>
            <a:r>
              <a:rPr lang="tr-TR" sz="1600" dirty="0"/>
              <a:t> Earth [Internet]. 2019. 1(4):423–33.</a:t>
            </a:r>
          </a:p>
          <a:p>
            <a:pPr marL="0" indent="0">
              <a:buNone/>
            </a:pPr>
            <a:r>
              <a:rPr lang="tr-TR" sz="1600" dirty="0"/>
              <a:t>[5]	</a:t>
            </a:r>
            <a:r>
              <a:rPr lang="tr-TR" sz="1600" dirty="0" err="1"/>
              <a:t>Mourik</a:t>
            </a:r>
            <a:r>
              <a:rPr lang="tr-TR" sz="1600" dirty="0"/>
              <a:t> RM, </a:t>
            </a:r>
            <a:r>
              <a:rPr lang="tr-TR" sz="1600" dirty="0" err="1"/>
              <a:t>Sonetti</a:t>
            </a:r>
            <a:r>
              <a:rPr lang="tr-TR" sz="1600" dirty="0"/>
              <a:t> G, </a:t>
            </a:r>
            <a:r>
              <a:rPr lang="tr-TR" sz="1600" dirty="0" err="1"/>
              <a:t>Robison</a:t>
            </a:r>
            <a:r>
              <a:rPr lang="tr-TR" sz="1600" dirty="0"/>
              <a:t> RAV.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same</a:t>
            </a:r>
            <a:r>
              <a:rPr lang="tr-TR" sz="1600" dirty="0"/>
              <a:t> </a:t>
            </a:r>
            <a:r>
              <a:rPr lang="tr-TR" sz="1600" dirty="0" err="1"/>
              <a:t>old</a:t>
            </a:r>
            <a:r>
              <a:rPr lang="tr-TR" sz="1600" dirty="0"/>
              <a:t> </a:t>
            </a:r>
            <a:r>
              <a:rPr lang="tr-TR" sz="1600" dirty="0" err="1"/>
              <a:t>story</a:t>
            </a:r>
            <a:r>
              <a:rPr lang="tr-TR" sz="1600" dirty="0"/>
              <a:t> – </a:t>
            </a:r>
            <a:r>
              <a:rPr lang="tr-TR" sz="1600" dirty="0" err="1"/>
              <a:t>or</a:t>
            </a:r>
            <a:r>
              <a:rPr lang="tr-TR" sz="1600" dirty="0"/>
              <a:t> not? How </a:t>
            </a:r>
            <a:r>
              <a:rPr lang="tr-TR" sz="1600" dirty="0" err="1"/>
              <a:t>storytelling</a:t>
            </a:r>
            <a:r>
              <a:rPr lang="tr-TR" sz="1600" dirty="0"/>
              <a:t> can </a:t>
            </a:r>
            <a:r>
              <a:rPr lang="tr-TR" sz="1600" dirty="0" err="1"/>
              <a:t>support</a:t>
            </a:r>
            <a:r>
              <a:rPr lang="tr-TR" sz="1600" dirty="0"/>
              <a:t> </a:t>
            </a:r>
            <a:r>
              <a:rPr lang="tr-TR" sz="1600" dirty="0" err="1"/>
              <a:t>inclusive</a:t>
            </a:r>
            <a:r>
              <a:rPr lang="tr-TR" sz="1600" dirty="0"/>
              <a:t> </a:t>
            </a:r>
            <a:r>
              <a:rPr lang="tr-TR" sz="1600" dirty="0" err="1"/>
              <a:t>local</a:t>
            </a:r>
            <a:r>
              <a:rPr lang="tr-TR" sz="1600" dirty="0"/>
              <a:t> </a:t>
            </a:r>
            <a:r>
              <a:rPr lang="tr-TR" sz="1600" dirty="0" err="1"/>
              <a:t>energy</a:t>
            </a:r>
            <a:r>
              <a:rPr lang="tr-TR" sz="1600" dirty="0"/>
              <a:t> </a:t>
            </a:r>
            <a:r>
              <a:rPr lang="tr-TR" sz="1600" dirty="0" err="1"/>
              <a:t>policy</a:t>
            </a:r>
            <a:r>
              <a:rPr lang="tr-TR" sz="1600" dirty="0"/>
              <a:t>. Energy </a:t>
            </a:r>
            <a:r>
              <a:rPr lang="tr-TR" sz="1600" dirty="0" err="1"/>
              <a:t>Res</a:t>
            </a:r>
            <a:r>
              <a:rPr lang="tr-TR" sz="1600" dirty="0"/>
              <a:t> </a:t>
            </a:r>
            <a:r>
              <a:rPr lang="tr-TR" sz="1600" dirty="0" err="1"/>
              <a:t>Soc</a:t>
            </a:r>
            <a:r>
              <a:rPr lang="tr-TR" sz="1600" dirty="0"/>
              <a:t> </a:t>
            </a:r>
            <a:r>
              <a:rPr lang="tr-TR" sz="1600" dirty="0" err="1"/>
              <a:t>Sci</a:t>
            </a:r>
            <a:r>
              <a:rPr lang="tr-TR" sz="1600" dirty="0"/>
              <a:t> [Internet]. 2021. 73(</a:t>
            </a:r>
            <a:r>
              <a:rPr lang="tr-TR" sz="1600" dirty="0" err="1"/>
              <a:t>November</a:t>
            </a:r>
            <a:r>
              <a:rPr lang="tr-TR" sz="1600" dirty="0"/>
              <a:t> 2020):101940.</a:t>
            </a:r>
          </a:p>
          <a:p>
            <a:pPr marL="0" indent="0">
              <a:buNone/>
            </a:pPr>
            <a:r>
              <a:rPr lang="tr-TR" sz="1600" dirty="0"/>
              <a:t>[6]	</a:t>
            </a:r>
            <a:r>
              <a:rPr lang="tr-TR" sz="1600" dirty="0" err="1"/>
              <a:t>Robison</a:t>
            </a:r>
            <a:r>
              <a:rPr lang="tr-TR" sz="1600" dirty="0"/>
              <a:t>, R., </a:t>
            </a:r>
            <a:r>
              <a:rPr lang="tr-TR" sz="1600" dirty="0" err="1"/>
              <a:t>Dupas</a:t>
            </a:r>
            <a:r>
              <a:rPr lang="tr-TR" sz="1600" dirty="0"/>
              <a:t>, S., </a:t>
            </a:r>
            <a:r>
              <a:rPr lang="tr-TR" sz="1600" dirty="0" err="1"/>
              <a:t>Mourik</a:t>
            </a:r>
            <a:r>
              <a:rPr lang="tr-TR" sz="1600" dirty="0"/>
              <a:t>, R., </a:t>
            </a:r>
            <a:r>
              <a:rPr lang="tr-TR" sz="1600" dirty="0" err="1"/>
              <a:t>Torres</a:t>
            </a:r>
            <a:r>
              <a:rPr lang="tr-TR" sz="1600" dirty="0"/>
              <a:t>, M., and </a:t>
            </a:r>
            <a:r>
              <a:rPr lang="tr-TR" sz="1600" dirty="0" err="1"/>
              <a:t>Milroy</a:t>
            </a:r>
            <a:r>
              <a:rPr lang="tr-TR" sz="1600" dirty="0"/>
              <a:t>, E., 2018. </a:t>
            </a:r>
            <a:r>
              <a:rPr lang="tr-TR" sz="1600" dirty="0" err="1"/>
              <a:t>Europe’s</a:t>
            </a:r>
            <a:r>
              <a:rPr lang="tr-TR" sz="1600" dirty="0"/>
              <a:t> </a:t>
            </a:r>
            <a:r>
              <a:rPr lang="tr-TR" sz="1600" dirty="0" err="1"/>
              <a:t>local</a:t>
            </a:r>
            <a:r>
              <a:rPr lang="tr-TR" sz="1600" dirty="0"/>
              <a:t> </a:t>
            </a:r>
            <a:r>
              <a:rPr lang="tr-TR" sz="1600" dirty="0" err="1"/>
              <a:t>energy</a:t>
            </a:r>
            <a:r>
              <a:rPr lang="tr-TR" sz="1600" dirty="0"/>
              <a:t> </a:t>
            </a:r>
            <a:r>
              <a:rPr lang="tr-TR" sz="1600" dirty="0" err="1"/>
              <a:t>challenges</a:t>
            </a:r>
            <a:r>
              <a:rPr lang="tr-TR" sz="1600" dirty="0"/>
              <a:t>: </a:t>
            </a:r>
            <a:r>
              <a:rPr lang="tr-TR" sz="1600" dirty="0" err="1"/>
              <a:t>stories</a:t>
            </a:r>
            <a:r>
              <a:rPr lang="tr-TR" sz="1600" dirty="0"/>
              <a:t> and </a:t>
            </a:r>
            <a:r>
              <a:rPr lang="tr-TR" sz="1600" dirty="0" err="1"/>
              <a:t>research</a:t>
            </a:r>
            <a:r>
              <a:rPr lang="tr-TR" sz="1600" dirty="0"/>
              <a:t> </a:t>
            </a:r>
            <a:r>
              <a:rPr lang="tr-TR" sz="1600" dirty="0" err="1"/>
              <a:t>priorities</a:t>
            </a:r>
            <a:r>
              <a:rPr lang="tr-TR" sz="1600" dirty="0"/>
              <a:t> </a:t>
            </a:r>
            <a:r>
              <a:rPr lang="tr-TR" sz="1600" dirty="0" err="1"/>
              <a:t>from</a:t>
            </a:r>
            <a:r>
              <a:rPr lang="tr-TR" sz="1600" dirty="0"/>
              <a:t> 17 </a:t>
            </a:r>
            <a:r>
              <a:rPr lang="tr-TR" sz="1600" dirty="0" err="1"/>
              <a:t>multi-stakeholder</a:t>
            </a:r>
            <a:r>
              <a:rPr lang="tr-TR" sz="1600" dirty="0"/>
              <a:t> </a:t>
            </a:r>
            <a:r>
              <a:rPr lang="tr-TR" sz="1600" dirty="0" err="1"/>
              <a:t>city</a:t>
            </a:r>
            <a:r>
              <a:rPr lang="tr-TR" sz="1600" dirty="0"/>
              <a:t> </a:t>
            </a:r>
            <a:r>
              <a:rPr lang="tr-TR" sz="1600" dirty="0" err="1"/>
              <a:t>workshops</a:t>
            </a:r>
            <a:r>
              <a:rPr lang="tr-TR" sz="1600" dirty="0"/>
              <a:t>. Cambridge: SHAPE ENERGY.</a:t>
            </a:r>
          </a:p>
          <a:p>
            <a:pPr marL="0" indent="0">
              <a:buNone/>
            </a:pPr>
            <a:r>
              <a:rPr lang="tr-TR" sz="1600" dirty="0"/>
              <a:t>[7]	de </a:t>
            </a:r>
            <a:r>
              <a:rPr lang="tr-TR" sz="1600" dirty="0" err="1"/>
              <a:t>Geus</a:t>
            </a:r>
            <a:r>
              <a:rPr lang="tr-TR" sz="1600" dirty="0"/>
              <a:t>, T., </a:t>
            </a:r>
            <a:r>
              <a:rPr lang="tr-TR" sz="1600" dirty="0" err="1"/>
              <a:t>Bode</a:t>
            </a:r>
            <a:r>
              <a:rPr lang="tr-TR" sz="1600" dirty="0"/>
              <a:t>, N., </a:t>
            </a:r>
            <a:r>
              <a:rPr lang="tr-TR" sz="1600" dirty="0" err="1"/>
              <a:t>Robison</a:t>
            </a:r>
            <a:r>
              <a:rPr lang="tr-TR" sz="1600" dirty="0"/>
              <a:t>, R., </a:t>
            </a:r>
            <a:r>
              <a:rPr lang="tr-TR" sz="1600" dirty="0" err="1"/>
              <a:t>Rohse</a:t>
            </a:r>
            <a:r>
              <a:rPr lang="tr-TR" sz="1600" dirty="0"/>
              <a:t>, M., </a:t>
            </a:r>
            <a:r>
              <a:rPr lang="tr-TR" sz="1600" dirty="0" err="1"/>
              <a:t>Foulds</a:t>
            </a:r>
            <a:r>
              <a:rPr lang="tr-TR" sz="1600" dirty="0"/>
              <a:t>, C., Wagner, A., </a:t>
            </a:r>
            <a:r>
              <a:rPr lang="tr-TR" sz="1600" dirty="0" err="1"/>
              <a:t>Krupnik</a:t>
            </a:r>
            <a:r>
              <a:rPr lang="tr-TR" sz="1600" dirty="0"/>
              <a:t>, S., </a:t>
            </a:r>
            <a:r>
              <a:rPr lang="tr-TR" sz="1600" dirty="0" err="1"/>
              <a:t>Świątkiewicz-Mośny</a:t>
            </a:r>
            <a:r>
              <a:rPr lang="tr-TR" sz="1600" dirty="0"/>
              <a:t>, M., </a:t>
            </a:r>
            <a:r>
              <a:rPr lang="tr-TR" sz="1600" dirty="0" err="1"/>
              <a:t>Rudek</a:t>
            </a:r>
            <a:r>
              <a:rPr lang="tr-TR" sz="1600" dirty="0"/>
              <a:t>, T., </a:t>
            </a:r>
            <a:r>
              <a:rPr lang="tr-TR" sz="1600" dirty="0" err="1"/>
              <a:t>Kuittinen</a:t>
            </a:r>
            <a:r>
              <a:rPr lang="tr-TR" sz="1600" dirty="0"/>
              <a:t>, H. </a:t>
            </a:r>
            <a:r>
              <a:rPr lang="tr-TR" sz="1600" dirty="0" err="1"/>
              <a:t>Lisi</a:t>
            </a:r>
            <a:r>
              <a:rPr lang="tr-TR" sz="1600" dirty="0"/>
              <a:t>, V., </a:t>
            </a:r>
            <a:r>
              <a:rPr lang="tr-TR" sz="1600" dirty="0" err="1"/>
              <a:t>Søraa</a:t>
            </a:r>
            <a:r>
              <a:rPr lang="tr-TR" sz="1600" dirty="0"/>
              <a:t>, R., </a:t>
            </a:r>
            <a:r>
              <a:rPr lang="tr-TR" sz="1600" dirty="0" err="1"/>
              <a:t>Lunevich</a:t>
            </a:r>
            <a:r>
              <a:rPr lang="tr-TR" sz="1600" dirty="0"/>
              <a:t>, I., </a:t>
            </a:r>
            <a:r>
              <a:rPr lang="tr-TR" sz="1600" dirty="0" err="1"/>
              <a:t>Wittmayer</a:t>
            </a:r>
            <a:r>
              <a:rPr lang="tr-TR" sz="1600" dirty="0"/>
              <a:t>, J. 2020. </a:t>
            </a:r>
            <a:r>
              <a:rPr lang="tr-TR" sz="1600" dirty="0" err="1"/>
              <a:t>Shifting</a:t>
            </a:r>
            <a:r>
              <a:rPr lang="tr-TR" sz="1600" dirty="0"/>
              <a:t> </a:t>
            </a:r>
            <a:r>
              <a:rPr lang="tr-TR" sz="1600" dirty="0" err="1"/>
              <a:t>perspectives</a:t>
            </a:r>
            <a:r>
              <a:rPr lang="tr-TR" sz="1600" dirty="0"/>
              <a:t>: </a:t>
            </a:r>
            <a:r>
              <a:rPr lang="tr-TR" sz="1600" dirty="0" err="1"/>
              <a:t>insights</a:t>
            </a:r>
            <a:r>
              <a:rPr lang="tr-TR" sz="1600" dirty="0"/>
              <a:t> </a:t>
            </a:r>
            <a:r>
              <a:rPr lang="tr-TR" sz="1600" dirty="0" err="1"/>
              <a:t>from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Energy </a:t>
            </a:r>
            <a:r>
              <a:rPr lang="tr-TR" sz="1600" dirty="0" err="1"/>
              <a:t>Policy</a:t>
            </a:r>
            <a:r>
              <a:rPr lang="tr-TR" sz="1600" dirty="0"/>
              <a:t> </a:t>
            </a:r>
            <a:r>
              <a:rPr lang="tr-TR" sz="1600" dirty="0" err="1"/>
              <a:t>Fellowships</a:t>
            </a:r>
            <a:r>
              <a:rPr lang="tr-TR" sz="1600" dirty="0"/>
              <a:t>. Cambridge: Energy-SHIFTS.</a:t>
            </a:r>
          </a:p>
          <a:p>
            <a:pPr marL="0" indent="0">
              <a:buNone/>
            </a:pPr>
            <a:r>
              <a:rPr lang="tr-TR" sz="1600" dirty="0"/>
              <a:t>[8]	</a:t>
            </a:r>
            <a:r>
              <a:rPr lang="tr-TR" sz="1600" dirty="0" err="1"/>
              <a:t>Süsser</a:t>
            </a:r>
            <a:r>
              <a:rPr lang="tr-TR" sz="1600" dirty="0"/>
              <a:t>, D., al </a:t>
            </a:r>
            <a:r>
              <a:rPr lang="tr-TR" sz="1600" dirty="0" err="1"/>
              <a:t>Rakouki</a:t>
            </a:r>
            <a:r>
              <a:rPr lang="tr-TR" sz="1600" dirty="0"/>
              <a:t>, H., </a:t>
            </a:r>
            <a:r>
              <a:rPr lang="tr-TR" sz="1600" dirty="0" err="1"/>
              <a:t>Lilliestam</a:t>
            </a:r>
            <a:r>
              <a:rPr lang="tr-TR" sz="1600" dirty="0"/>
              <a:t>, J. (2021): </a:t>
            </a:r>
            <a:r>
              <a:rPr lang="tr-TR" sz="1600" dirty="0" err="1"/>
              <a:t>The</a:t>
            </a:r>
            <a:r>
              <a:rPr lang="tr-TR" sz="1600" dirty="0"/>
              <a:t> QTDIAN </a:t>
            </a:r>
            <a:r>
              <a:rPr lang="tr-TR" sz="1600" dirty="0" err="1"/>
              <a:t>modelling</a:t>
            </a:r>
            <a:r>
              <a:rPr lang="tr-TR" sz="1600" dirty="0"/>
              <a:t> </a:t>
            </a:r>
            <a:r>
              <a:rPr lang="tr-TR" sz="1600" dirty="0" err="1"/>
              <a:t>toolbox</a:t>
            </a:r>
            <a:r>
              <a:rPr lang="tr-TR" sz="1600" dirty="0"/>
              <a:t>–</a:t>
            </a:r>
            <a:r>
              <a:rPr lang="tr-TR" sz="1600" dirty="0" err="1"/>
              <a:t>Quantification</a:t>
            </a:r>
            <a:r>
              <a:rPr lang="tr-TR" sz="1600" dirty="0"/>
              <a:t> of </a:t>
            </a:r>
            <a:r>
              <a:rPr lang="tr-TR" sz="1600" dirty="0" err="1"/>
              <a:t>social</a:t>
            </a:r>
            <a:r>
              <a:rPr lang="tr-TR" sz="1600" dirty="0"/>
              <a:t> </a:t>
            </a:r>
            <a:r>
              <a:rPr lang="tr-TR" sz="1600" dirty="0" err="1"/>
              <a:t>drivers</a:t>
            </a:r>
            <a:r>
              <a:rPr lang="tr-TR" sz="1600" dirty="0"/>
              <a:t> and </a:t>
            </a:r>
            <a:r>
              <a:rPr lang="tr-TR" sz="1600" dirty="0" err="1"/>
              <a:t>constraints</a:t>
            </a:r>
            <a:r>
              <a:rPr lang="tr-TR" sz="1600" dirty="0"/>
              <a:t> of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diffusion</a:t>
            </a:r>
            <a:r>
              <a:rPr lang="tr-TR" sz="1600" dirty="0"/>
              <a:t> of </a:t>
            </a:r>
            <a:r>
              <a:rPr lang="tr-TR" sz="1600" dirty="0" err="1"/>
              <a:t>energy</a:t>
            </a:r>
            <a:r>
              <a:rPr lang="tr-TR" sz="1600" dirty="0"/>
              <a:t> </a:t>
            </a:r>
            <a:r>
              <a:rPr lang="tr-TR" sz="1600" dirty="0" err="1"/>
              <a:t>technologies</a:t>
            </a:r>
            <a:r>
              <a:rPr lang="tr-TR" sz="1600" dirty="0"/>
              <a:t>. </a:t>
            </a:r>
            <a:r>
              <a:rPr lang="tr-TR" sz="1600" dirty="0" err="1"/>
              <a:t>Deliverable</a:t>
            </a:r>
            <a:r>
              <a:rPr lang="tr-TR" sz="1600" dirty="0"/>
              <a:t> 2.3. Sustainable Energy </a:t>
            </a:r>
            <a:r>
              <a:rPr lang="tr-TR" sz="1600" dirty="0" err="1"/>
              <a:t>Transitions</a:t>
            </a:r>
            <a:r>
              <a:rPr lang="tr-TR" sz="1600" dirty="0"/>
              <a:t> </a:t>
            </a:r>
            <a:r>
              <a:rPr lang="tr-TR" sz="1600" dirty="0" err="1"/>
              <a:t>Laboratory</a:t>
            </a:r>
            <a:r>
              <a:rPr lang="tr-TR" sz="1600" dirty="0"/>
              <a:t> (SENTINEL) </a:t>
            </a:r>
            <a:r>
              <a:rPr lang="tr-TR" sz="1600" dirty="0" err="1"/>
              <a:t>project</a:t>
            </a:r>
            <a:r>
              <a:rPr lang="tr-TR" sz="1600" dirty="0"/>
              <a:t>, </a:t>
            </a:r>
            <a:r>
              <a:rPr lang="tr-TR" sz="1600" dirty="0" err="1"/>
              <a:t>Potsdam</a:t>
            </a:r>
            <a:r>
              <a:rPr lang="tr-TR" sz="1600" dirty="0"/>
              <a:t> : </a:t>
            </a:r>
            <a:r>
              <a:rPr lang="tr-TR" sz="1600" dirty="0" err="1"/>
              <a:t>Institute</a:t>
            </a:r>
            <a:r>
              <a:rPr lang="tr-TR" sz="1600" dirty="0"/>
              <a:t> </a:t>
            </a:r>
            <a:r>
              <a:rPr lang="tr-TR" sz="1600" dirty="0" err="1"/>
              <a:t>for</a:t>
            </a:r>
            <a:r>
              <a:rPr lang="tr-TR" sz="1600" dirty="0"/>
              <a:t> Advanced </a:t>
            </a:r>
            <a:r>
              <a:rPr lang="tr-TR" sz="1600" dirty="0" err="1"/>
              <a:t>Sustainability</a:t>
            </a:r>
            <a:r>
              <a:rPr lang="tr-TR" sz="1600" dirty="0"/>
              <a:t> </a:t>
            </a:r>
            <a:r>
              <a:rPr lang="tr-TR" sz="1600" dirty="0" err="1"/>
              <a:t>Studies</a:t>
            </a:r>
            <a:r>
              <a:rPr lang="tr-TR" sz="1600" dirty="0"/>
              <a:t> (IASS), 94 p.</a:t>
            </a:r>
          </a:p>
          <a:p>
            <a:pPr marL="0" indent="0">
              <a:buNone/>
            </a:pPr>
            <a:endParaRPr lang="tr-TR" sz="200" dirty="0"/>
          </a:p>
        </p:txBody>
      </p:sp>
    </p:spTree>
    <p:extLst>
      <p:ext uri="{BB962C8B-B14F-4D97-AF65-F5344CB8AC3E}">
        <p14:creationId xmlns:p14="http://schemas.microsoft.com/office/powerpoint/2010/main" val="83126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C1A78A0-6871-483B-A8F5-5EE0B428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Setting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Scene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423B39-9CD5-4085-8D51-A958E1703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Since the industrial revolution, the human impact on the earth's system is on the same magnitude as natural </a:t>
            </a:r>
            <a:r>
              <a:rPr lang="en-US" dirty="0" err="1"/>
              <a:t>forcings</a:t>
            </a:r>
            <a:endParaRPr lang="tr-TR" dirty="0"/>
          </a:p>
          <a:p>
            <a:r>
              <a:rPr lang="en-US" dirty="0"/>
              <a:t>Need for a paradigm shift from a techno-centric to a human-centric approach</a:t>
            </a:r>
            <a:endParaRPr lang="tr-TR" dirty="0"/>
          </a:p>
          <a:p>
            <a:r>
              <a:rPr lang="en-US" dirty="0"/>
              <a:t>There are synergies for inter-disciplinary studies where mutual collaboration pays off better than individual efforts</a:t>
            </a:r>
            <a:endParaRPr lang="tr-TR" dirty="0"/>
          </a:p>
          <a:p>
            <a:r>
              <a:rPr lang="en-US" dirty="0"/>
              <a:t>However, there are also trade-offs with individualism and care ethics as human society moves to a cyber-space</a:t>
            </a:r>
            <a:endParaRPr lang="tr-TR" dirty="0"/>
          </a:p>
          <a:p>
            <a:r>
              <a:rPr lang="en-US" dirty="0"/>
              <a:t>How we mitigate these trade-offs and increase the synergies to solve global problems is up to you</a:t>
            </a:r>
            <a:endParaRPr lang="tr-TR" dirty="0"/>
          </a:p>
        </p:txBody>
      </p:sp>
      <p:pic>
        <p:nvPicPr>
          <p:cNvPr id="7" name="Picture 21" descr="ESS">
            <a:extLst>
              <a:ext uri="{FF2B5EF4-FFF2-40B4-BE49-F238E27FC236}">
                <a16:creationId xmlns:a16="http://schemas.microsoft.com/office/drawing/2014/main" id="{48CD9143-347C-4EAA-BA4D-146033DB9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1741036"/>
            <a:ext cx="5486400" cy="374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4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B289B23D-8A6C-4193-98CE-E960D3EA2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019" y="2333173"/>
            <a:ext cx="3550861" cy="286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73C52951-CA5C-4851-965A-5D05C9093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9656"/>
            <a:ext cx="5926405" cy="467594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98F535CA-154F-4E99-8FC6-52D6C02EB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079" y="1429656"/>
            <a:ext cx="6083212" cy="467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015-16-Anomaly">
            <a:hlinkClick r:id="" action="ppaction://media"/>
            <a:extLst>
              <a:ext uri="{FF2B5EF4-FFF2-40B4-BE49-F238E27FC236}">
                <a16:creationId xmlns:a16="http://schemas.microsoft.com/office/drawing/2014/main" id="{08A34F2D-9087-491B-9FE4-84FF8809FD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23839" y="1764435"/>
            <a:ext cx="6010092" cy="3380677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7EE964D9-7CE9-4011-B152-C0961737E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Natural </a:t>
            </a:r>
            <a:r>
              <a:rPr lang="tr-TR" dirty="0" err="1"/>
              <a:t>Cycles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2962CA-C61C-48D0-9921-6F5BAE48F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136160" cy="4935538"/>
          </a:xfrm>
        </p:spPr>
        <p:txBody>
          <a:bodyPr/>
          <a:lstStyle/>
          <a:p>
            <a:r>
              <a:rPr lang="tr-TR" dirty="0" err="1"/>
              <a:t>Ethical</a:t>
            </a:r>
            <a:r>
              <a:rPr lang="tr-TR" dirty="0"/>
              <a:t> dilemma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agent</a:t>
            </a:r>
            <a:r>
              <a:rPr lang="tr-TR" dirty="0"/>
              <a:t> and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patient</a:t>
            </a:r>
            <a:r>
              <a:rPr lang="tr-TR" dirty="0"/>
              <a:t>: </a:t>
            </a:r>
          </a:p>
          <a:p>
            <a:pPr lvl="1"/>
            <a:r>
              <a:rPr lang="tr-TR" dirty="0" err="1"/>
              <a:t>Who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agent</a:t>
            </a:r>
            <a:r>
              <a:rPr lang="tr-TR" dirty="0"/>
              <a:t>? </a:t>
            </a:r>
          </a:p>
          <a:p>
            <a:pPr lvl="1"/>
            <a:r>
              <a:rPr lang="tr-TR" dirty="0"/>
              <a:t>How can </a:t>
            </a:r>
            <a:r>
              <a:rPr lang="tr-TR" dirty="0" err="1"/>
              <a:t>one</a:t>
            </a:r>
            <a:r>
              <a:rPr lang="tr-TR" dirty="0"/>
              <a:t> be </a:t>
            </a:r>
            <a:r>
              <a:rPr lang="tr-TR" dirty="0" err="1"/>
              <a:t>so</a:t>
            </a:r>
            <a:r>
              <a:rPr lang="tr-TR" dirty="0"/>
              <a:t> sure?</a:t>
            </a:r>
          </a:p>
          <a:p>
            <a:r>
              <a:rPr lang="tr-TR" dirty="0"/>
              <a:t>2015-2016 El </a:t>
            </a:r>
            <a:r>
              <a:rPr lang="tr-TR" dirty="0" err="1"/>
              <a:t>Niño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Shift</a:t>
            </a:r>
            <a:r>
              <a:rPr lang="tr-TR" dirty="0"/>
              <a:t> of </a:t>
            </a:r>
            <a:r>
              <a:rPr lang="tr-TR" dirty="0" err="1"/>
              <a:t>rainfall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western Pacific</a:t>
            </a:r>
          </a:p>
          <a:p>
            <a:pPr lvl="1"/>
            <a:r>
              <a:rPr lang="tr-TR" dirty="0" err="1"/>
              <a:t>Drier</a:t>
            </a:r>
            <a:r>
              <a:rPr lang="tr-TR" dirty="0"/>
              <a:t> </a:t>
            </a:r>
            <a:r>
              <a:rPr lang="tr-TR" dirty="0" err="1"/>
              <a:t>conditions</a:t>
            </a:r>
            <a:r>
              <a:rPr lang="tr-TR" dirty="0"/>
              <a:t> in </a:t>
            </a:r>
            <a:r>
              <a:rPr lang="en-US" dirty="0"/>
              <a:t>the Caribbean, tropical Atlantic, and northern South America</a:t>
            </a:r>
            <a:endParaRPr lang="tr-TR" dirty="0"/>
          </a:p>
          <a:p>
            <a:r>
              <a:rPr lang="tr-TR" dirty="0"/>
              <a:t>North </a:t>
            </a:r>
            <a:r>
              <a:rPr lang="tr-TR" dirty="0" err="1"/>
              <a:t>Atlantic</a:t>
            </a:r>
            <a:r>
              <a:rPr lang="tr-TR" dirty="0"/>
              <a:t> </a:t>
            </a:r>
            <a:r>
              <a:rPr lang="tr-TR" dirty="0" err="1"/>
              <a:t>Oscillation</a:t>
            </a:r>
            <a:r>
              <a:rPr lang="tr-TR" dirty="0"/>
              <a:t> (</a:t>
            </a:r>
            <a:r>
              <a:rPr lang="tr-TR"/>
              <a:t>NAO) </a:t>
            </a:r>
            <a:r>
              <a:rPr lang="tr-TR" dirty="0" err="1"/>
              <a:t>might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played</a:t>
            </a:r>
            <a:r>
              <a:rPr lang="tr-TR" dirty="0"/>
              <a:t> a role in </a:t>
            </a:r>
            <a:r>
              <a:rPr lang="tr-TR" dirty="0" err="1"/>
              <a:t>regulating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temperature</a:t>
            </a:r>
            <a:r>
              <a:rPr lang="tr-TR" dirty="0"/>
              <a:t> and </a:t>
            </a:r>
            <a:r>
              <a:rPr lang="tr-TR" dirty="0" err="1"/>
              <a:t>precipitation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Mesopotamian</a:t>
            </a:r>
            <a:r>
              <a:rPr lang="tr-TR" dirty="0"/>
              <a:t> </a:t>
            </a:r>
            <a:r>
              <a:rPr lang="tr-TR" dirty="0" err="1"/>
              <a:t>region</a:t>
            </a:r>
            <a:endParaRPr lang="tr-TR" dirty="0"/>
          </a:p>
          <a:p>
            <a:r>
              <a:rPr lang="en-US" dirty="0"/>
              <a:t>The retreat of sea ice in the Arctic Ocean </a:t>
            </a:r>
            <a:r>
              <a:rPr lang="tr-TR" dirty="0" err="1"/>
              <a:t>might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en-US" dirty="0"/>
              <a:t>a</a:t>
            </a:r>
            <a:r>
              <a:rPr lang="tr-TR" dirty="0"/>
              <a:t>n </a:t>
            </a:r>
            <a:r>
              <a:rPr lang="tr-TR" dirty="0" err="1"/>
              <a:t>impact</a:t>
            </a:r>
            <a:r>
              <a:rPr lang="en-US" dirty="0"/>
              <a:t> </a:t>
            </a:r>
            <a:r>
              <a:rPr lang="tr-TR" dirty="0"/>
              <a:t>on</a:t>
            </a:r>
            <a:r>
              <a:rPr lang="en-US" dirty="0"/>
              <a:t> the </a:t>
            </a:r>
            <a:r>
              <a:rPr lang="tr-TR" dirty="0"/>
              <a:t>NAO </a:t>
            </a:r>
            <a:r>
              <a:rPr lang="tr-TR" dirty="0" err="1"/>
              <a:t>cycle</a:t>
            </a:r>
            <a:endParaRPr lang="tr-TR" dirty="0"/>
          </a:p>
          <a:p>
            <a:endParaRPr lang="tr-TR" dirty="0"/>
          </a:p>
        </p:txBody>
      </p:sp>
      <p:pic>
        <p:nvPicPr>
          <p:cNvPr id="9" name="Picture 8" descr="El Nino vs La Nina SSTs">
            <a:extLst>
              <a:ext uri="{FF2B5EF4-FFF2-40B4-BE49-F238E27FC236}">
                <a16:creationId xmlns:a16="http://schemas.microsoft.com/office/drawing/2014/main" id="{1D2A47DC-E0A7-436B-927C-6F5429A2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2008" y="1489798"/>
            <a:ext cx="6709992" cy="3425776"/>
          </a:xfrm>
          <a:prstGeom prst="rect">
            <a:avLst/>
          </a:prstGeom>
          <a:noFill/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487E7C9A-9EC0-4633-91A9-20A4E12E9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07" y="597467"/>
            <a:ext cx="6541393" cy="607797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E3812EB-2866-4FD5-8B30-5F8E929A8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137" y="524160"/>
            <a:ext cx="5473357" cy="43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F263850-C4F7-41BC-BCA9-62789955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Research</a:t>
            </a:r>
            <a:r>
              <a:rPr lang="tr-TR" dirty="0"/>
              <a:t> </a:t>
            </a:r>
            <a:r>
              <a:rPr lang="tr-TR" dirty="0" err="1"/>
              <a:t>Questions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5DA7EC4-B2A9-4F74-A67B-F7FBEE474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364481" cy="4935538"/>
          </a:xfrm>
        </p:spPr>
        <p:txBody>
          <a:bodyPr/>
          <a:lstStyle/>
          <a:p>
            <a:r>
              <a:rPr lang="tr-TR" dirty="0" err="1"/>
              <a:t>Social</a:t>
            </a:r>
            <a:r>
              <a:rPr lang="tr-TR" dirty="0"/>
              <a:t> </a:t>
            </a:r>
            <a:r>
              <a:rPr lang="tr-TR" dirty="0" err="1"/>
              <a:t>Sciences</a:t>
            </a:r>
            <a:r>
              <a:rPr lang="tr-TR" dirty="0"/>
              <a:t> and </a:t>
            </a:r>
            <a:r>
              <a:rPr lang="tr-TR" dirty="0" err="1"/>
              <a:t>Humanities</a:t>
            </a:r>
            <a:r>
              <a:rPr lang="tr-TR" dirty="0"/>
              <a:t> (SSH)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synergies</a:t>
            </a:r>
            <a:r>
              <a:rPr lang="tr-TR" dirty="0"/>
              <a:t> and </a:t>
            </a:r>
            <a:r>
              <a:rPr lang="tr-TR" dirty="0" err="1"/>
              <a:t>mitigate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trade-offs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set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research</a:t>
            </a:r>
            <a:r>
              <a:rPr lang="tr-TR" dirty="0"/>
              <a:t> </a:t>
            </a:r>
            <a:r>
              <a:rPr lang="tr-TR" dirty="0" err="1"/>
              <a:t>agendas</a:t>
            </a:r>
            <a:endParaRPr lang="tr-TR" dirty="0"/>
          </a:p>
          <a:p>
            <a:r>
              <a:rPr lang="tr-TR" dirty="0" err="1"/>
              <a:t>Horizon</a:t>
            </a:r>
            <a:r>
              <a:rPr lang="tr-TR" dirty="0"/>
              <a:t> </a:t>
            </a:r>
            <a:r>
              <a:rPr lang="tr-TR" dirty="0" err="1"/>
              <a:t>scanning</a:t>
            </a:r>
            <a:r>
              <a:rPr lang="tr-TR" dirty="0"/>
              <a:t> </a:t>
            </a:r>
            <a:r>
              <a:rPr lang="tr-TR" dirty="0" err="1"/>
              <a:t>involves</a:t>
            </a:r>
            <a:r>
              <a:rPr lang="tr-TR" dirty="0"/>
              <a:t> a "</a:t>
            </a:r>
            <a:r>
              <a:rPr lang="tr-TR" dirty="0" err="1"/>
              <a:t>core</a:t>
            </a:r>
            <a:r>
              <a:rPr lang="tr-TR" dirty="0"/>
              <a:t> </a:t>
            </a:r>
            <a:r>
              <a:rPr lang="tr-TR" dirty="0" err="1"/>
              <a:t>group</a:t>
            </a:r>
            <a:r>
              <a:rPr lang="tr-TR" dirty="0"/>
              <a:t>" of </a:t>
            </a:r>
            <a:r>
              <a:rPr lang="tr-TR" dirty="0" err="1"/>
              <a:t>inter-disciplinary</a:t>
            </a:r>
            <a:r>
              <a:rPr lang="tr-TR" dirty="0"/>
              <a:t> </a:t>
            </a:r>
            <a:r>
              <a:rPr lang="tr-TR" dirty="0" err="1"/>
              <a:t>researchers</a:t>
            </a:r>
            <a:r>
              <a:rPr lang="tr-TR" dirty="0"/>
              <a:t> </a:t>
            </a:r>
            <a:r>
              <a:rPr lang="tr-TR" dirty="0" err="1"/>
              <a:t>aiming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"</a:t>
            </a:r>
            <a:r>
              <a:rPr lang="tr-TR" dirty="0" err="1"/>
              <a:t>co-create</a:t>
            </a:r>
            <a:r>
              <a:rPr lang="tr-TR" dirty="0"/>
              <a:t>" </a:t>
            </a:r>
            <a:r>
              <a:rPr lang="tr-TR" dirty="0" err="1"/>
              <a:t>research</a:t>
            </a:r>
            <a:r>
              <a:rPr lang="tr-TR" dirty="0"/>
              <a:t> </a:t>
            </a:r>
            <a:r>
              <a:rPr lang="tr-TR" dirty="0" err="1"/>
              <a:t>agendas</a:t>
            </a:r>
            <a:endParaRPr lang="tr-TR" dirty="0"/>
          </a:p>
          <a:p>
            <a:r>
              <a:rPr lang="tr-TR" dirty="0" err="1"/>
              <a:t>Policy</a:t>
            </a:r>
            <a:r>
              <a:rPr lang="tr-TR" dirty="0"/>
              <a:t> </a:t>
            </a:r>
            <a:r>
              <a:rPr lang="tr-TR" dirty="0" err="1"/>
              <a:t>recommendations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touch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"</a:t>
            </a:r>
            <a:r>
              <a:rPr lang="tr-TR" dirty="0" err="1"/>
              <a:t>daily</a:t>
            </a:r>
            <a:r>
              <a:rPr lang="tr-TR" dirty="0"/>
              <a:t> </a:t>
            </a:r>
            <a:r>
              <a:rPr lang="tr-TR" dirty="0" err="1"/>
              <a:t>lives</a:t>
            </a:r>
            <a:r>
              <a:rPr lang="tr-TR" dirty="0"/>
              <a:t>" - </a:t>
            </a:r>
            <a:r>
              <a:rPr lang="tr-TR" dirty="0" err="1"/>
              <a:t>otherwise</a:t>
            </a:r>
            <a:r>
              <a:rPr lang="tr-TR" dirty="0"/>
              <a:t> </a:t>
            </a:r>
            <a:r>
              <a:rPr lang="tr-TR" dirty="0" err="1"/>
              <a:t>lost</a:t>
            </a:r>
            <a:r>
              <a:rPr lang="tr-TR" dirty="0"/>
              <a:t> in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behavior</a:t>
            </a:r>
            <a:endParaRPr lang="tr-TR" dirty="0"/>
          </a:p>
          <a:p>
            <a:r>
              <a:rPr lang="tr-TR" dirty="0"/>
              <a:t>Energy </a:t>
            </a:r>
            <a:r>
              <a:rPr lang="tr-TR" dirty="0" err="1"/>
              <a:t>efficiency</a:t>
            </a:r>
            <a:r>
              <a:rPr lang="tr-TR" dirty="0"/>
              <a:t> and SSH:</a:t>
            </a:r>
          </a:p>
          <a:p>
            <a:pPr lvl="1"/>
            <a:r>
              <a:rPr lang="tr-TR" dirty="0"/>
              <a:t>Energy </a:t>
            </a:r>
            <a:r>
              <a:rPr lang="tr-TR" dirty="0" err="1"/>
              <a:t>security</a:t>
            </a:r>
            <a:r>
              <a:rPr lang="tr-TR" dirty="0"/>
              <a:t> (</a:t>
            </a:r>
            <a:r>
              <a:rPr lang="tr-TR" dirty="0" err="1"/>
              <a:t>the</a:t>
            </a:r>
            <a:r>
              <a:rPr lang="tr-TR" dirty="0"/>
              <a:t> 1970s)</a:t>
            </a:r>
          </a:p>
          <a:p>
            <a:pPr lvl="1"/>
            <a:r>
              <a:rPr lang="tr-TR" dirty="0" err="1"/>
              <a:t>Environmental</a:t>
            </a:r>
            <a:r>
              <a:rPr lang="tr-TR" dirty="0"/>
              <a:t> and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protection</a:t>
            </a:r>
            <a:r>
              <a:rPr lang="tr-TR" dirty="0"/>
              <a:t> (since </a:t>
            </a:r>
            <a:r>
              <a:rPr lang="tr-TR" dirty="0" err="1"/>
              <a:t>the</a:t>
            </a:r>
            <a:r>
              <a:rPr lang="tr-TR" dirty="0"/>
              <a:t> 1980s)</a:t>
            </a:r>
          </a:p>
        </p:txBody>
      </p:sp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740C10FB-2CEA-476F-B381-8F62DF9D84E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0080931"/>
              </p:ext>
            </p:extLst>
          </p:nvPr>
        </p:nvGraphicFramePr>
        <p:xfrm>
          <a:off x="6218238" y="1371600"/>
          <a:ext cx="5486400" cy="4935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Resim 10">
            <a:extLst>
              <a:ext uri="{FF2B5EF4-FFF2-40B4-BE49-F238E27FC236}">
                <a16:creationId xmlns:a16="http://schemas.microsoft.com/office/drawing/2014/main" id="{A8D2B03F-D10F-4130-9839-DFE8D6656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182563"/>
            <a:ext cx="4632960" cy="65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0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3B088B2-3E00-4BBC-8E4D-C51BD574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Societal</a:t>
            </a:r>
            <a:r>
              <a:rPr lang="tr-TR" dirty="0"/>
              <a:t> </a:t>
            </a:r>
            <a:r>
              <a:rPr lang="tr-TR" dirty="0" err="1"/>
              <a:t>Transformations</a:t>
            </a:r>
            <a:r>
              <a:rPr lang="tr-TR" dirty="0"/>
              <a:t> in Energy and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Models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372ADD-1FDA-4923-8420-0EE45E78E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730244" cy="4935538"/>
          </a:xfrm>
        </p:spPr>
        <p:txBody>
          <a:bodyPr/>
          <a:lstStyle/>
          <a:p>
            <a:r>
              <a:rPr lang="en-US" dirty="0"/>
              <a:t>Most models focus on technology, environment, economy and policy</a:t>
            </a:r>
            <a:endParaRPr lang="tr-TR" dirty="0"/>
          </a:p>
          <a:p>
            <a:r>
              <a:rPr lang="en-US" dirty="0"/>
              <a:t>Increasing integration provides synergies between disciplines and trade-offs with the oversimplification of social drivers</a:t>
            </a:r>
            <a:endParaRPr lang="tr-TR" dirty="0"/>
          </a:p>
          <a:p>
            <a:r>
              <a:rPr lang="en-US" dirty="0"/>
              <a:t>Merging strategy increases synergies with:</a:t>
            </a:r>
            <a:endParaRPr lang="tr-TR" dirty="0"/>
          </a:p>
          <a:p>
            <a:pPr lvl="1"/>
            <a:r>
              <a:rPr lang="en-US" dirty="0"/>
              <a:t>Mapping behavior and lifestyle assumptions for sectoral transition</a:t>
            </a:r>
            <a:endParaRPr lang="tr-TR" dirty="0"/>
          </a:p>
          <a:p>
            <a:pPr lvl="1"/>
            <a:r>
              <a:rPr lang="en-US" dirty="0"/>
              <a:t>Identifying the missing elements in scenario storylines</a:t>
            </a:r>
            <a:endParaRPr lang="tr-TR" dirty="0"/>
          </a:p>
          <a:p>
            <a:pPr lvl="1"/>
            <a:r>
              <a:rPr lang="en-US" dirty="0"/>
              <a:t>Societal capacities to take bold actions (e.g. phase out coal) and align the administration</a:t>
            </a:r>
            <a:endParaRPr lang="tr-TR" dirty="0"/>
          </a:p>
          <a:p>
            <a:r>
              <a:rPr lang="en-US" dirty="0"/>
              <a:t>Energy and climate models may be modified considering the strategies for merging SSH</a:t>
            </a:r>
            <a:endParaRPr lang="tr-TR" dirty="0"/>
          </a:p>
          <a:p>
            <a:r>
              <a:rPr lang="en-US" dirty="0"/>
              <a:t>What about the </a:t>
            </a:r>
            <a:r>
              <a:rPr lang="tr-TR" dirty="0" err="1"/>
              <a:t>modeler</a:t>
            </a:r>
            <a:r>
              <a:rPr lang="tr-TR" dirty="0"/>
              <a:t> and </a:t>
            </a:r>
            <a:r>
              <a:rPr lang="tr-TR" dirty="0" err="1"/>
              <a:t>the</a:t>
            </a:r>
            <a:r>
              <a:rPr lang="tr-TR" dirty="0"/>
              <a:t> model </a:t>
            </a:r>
            <a:r>
              <a:rPr lang="en-US" dirty="0"/>
              <a:t>bias?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45313D38-65FC-47B7-A3EA-072B7B4377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3" y="1371600"/>
            <a:ext cx="4925565" cy="492556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AC4E4D2-3C11-4FC2-B2CA-C1CC44F2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970" y="1229294"/>
            <a:ext cx="5182350" cy="521017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45FF305-244F-41E5-8980-18350A597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542590"/>
            <a:ext cx="5692885" cy="43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273BB38-2C00-4909-9E76-96DF23CC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Storytelling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Inclusive</a:t>
            </a:r>
            <a:r>
              <a:rPr lang="tr-TR" dirty="0"/>
              <a:t> Energy and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Policy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FF797D-12A2-4BC5-86F3-DF3104BA1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8" y="1371600"/>
            <a:ext cx="5796743" cy="4935538"/>
          </a:xfrm>
        </p:spPr>
        <p:txBody>
          <a:bodyPr/>
          <a:lstStyle/>
          <a:p>
            <a:r>
              <a:rPr lang="tr-TR" dirty="0" err="1"/>
              <a:t>Stories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focus</a:t>
            </a:r>
            <a:r>
              <a:rPr lang="tr-TR" dirty="0"/>
              <a:t> on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emergency</a:t>
            </a:r>
            <a:endParaRPr lang="tr-TR" dirty="0"/>
          </a:p>
          <a:p>
            <a:pPr lvl="1"/>
            <a:r>
              <a:rPr lang="tr-TR" dirty="0" err="1"/>
              <a:t>Persuasive</a:t>
            </a:r>
            <a:r>
              <a:rPr lang="tr-TR" dirty="0"/>
              <a:t>: </a:t>
            </a:r>
            <a:r>
              <a:rPr lang="tr-TR" dirty="0" err="1"/>
              <a:t>concensus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action</a:t>
            </a:r>
            <a:r>
              <a:rPr lang="tr-TR" dirty="0"/>
              <a:t> (</a:t>
            </a:r>
            <a:r>
              <a:rPr lang="tr-TR" dirty="0" err="1"/>
              <a:t>The</a:t>
            </a:r>
            <a:r>
              <a:rPr lang="tr-TR" dirty="0"/>
              <a:t> Hare and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Turtoise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Learning: </a:t>
            </a:r>
            <a:r>
              <a:rPr lang="tr-TR" dirty="0" err="1"/>
              <a:t>avoid</a:t>
            </a:r>
            <a:r>
              <a:rPr lang="tr-TR" dirty="0"/>
              <a:t> </a:t>
            </a:r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mistakes</a:t>
            </a:r>
            <a:r>
              <a:rPr lang="tr-TR" dirty="0"/>
              <a:t> (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Pied</a:t>
            </a:r>
            <a:r>
              <a:rPr lang="tr-TR" dirty="0"/>
              <a:t> </a:t>
            </a:r>
            <a:r>
              <a:rPr lang="tr-TR" dirty="0" err="1"/>
              <a:t>Piper</a:t>
            </a:r>
            <a:r>
              <a:rPr lang="tr-TR" dirty="0"/>
              <a:t> of </a:t>
            </a:r>
            <a:r>
              <a:rPr lang="tr-TR" dirty="0" err="1"/>
              <a:t>Hamelin</a:t>
            </a:r>
            <a:r>
              <a:rPr lang="tr-TR" dirty="0"/>
              <a:t>)</a:t>
            </a:r>
          </a:p>
          <a:p>
            <a:pPr lvl="1"/>
            <a:r>
              <a:rPr lang="tr-TR" dirty="0" err="1"/>
              <a:t>Personal</a:t>
            </a:r>
            <a:r>
              <a:rPr lang="tr-TR" dirty="0"/>
              <a:t>: </a:t>
            </a:r>
            <a:r>
              <a:rPr lang="tr-TR" dirty="0" err="1"/>
              <a:t>create</a:t>
            </a:r>
            <a:r>
              <a:rPr lang="tr-TR" dirty="0"/>
              <a:t> oral </a:t>
            </a:r>
            <a:r>
              <a:rPr lang="tr-TR" dirty="0" err="1"/>
              <a:t>history</a:t>
            </a:r>
            <a:r>
              <a:rPr lang="tr-TR" dirty="0"/>
              <a:t> (</a:t>
            </a:r>
            <a:r>
              <a:rPr lang="tr-TR" dirty="0" err="1"/>
              <a:t>Epic</a:t>
            </a:r>
            <a:r>
              <a:rPr lang="tr-TR" dirty="0"/>
              <a:t> of Manas)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results</a:t>
            </a:r>
            <a:r>
              <a:rPr lang="tr-TR" dirty="0"/>
              <a:t> of </a:t>
            </a:r>
            <a:r>
              <a:rPr lang="tr-TR" dirty="0" err="1"/>
              <a:t>multi-stakeholder</a:t>
            </a:r>
            <a:r>
              <a:rPr lang="tr-TR" dirty="0"/>
              <a:t> </a:t>
            </a:r>
            <a:r>
              <a:rPr lang="tr-TR" dirty="0" err="1"/>
              <a:t>workshops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Increasing</a:t>
            </a:r>
            <a:r>
              <a:rPr lang="tr-TR" dirty="0"/>
              <a:t> </a:t>
            </a:r>
            <a:r>
              <a:rPr lang="tr-TR" dirty="0" err="1"/>
              <a:t>intimitacy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negotation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storytelling</a:t>
            </a:r>
            <a:endParaRPr lang="tr-TR" dirty="0"/>
          </a:p>
          <a:p>
            <a:pPr lvl="1"/>
            <a:r>
              <a:rPr lang="tr-TR" dirty="0" err="1"/>
              <a:t>Mitigate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domination</a:t>
            </a:r>
            <a:r>
              <a:rPr lang="tr-TR" dirty="0"/>
              <a:t> </a:t>
            </a:r>
            <a:r>
              <a:rPr lang="tr-TR" dirty="0" err="1"/>
              <a:t>relationships</a:t>
            </a:r>
            <a:endParaRPr lang="tr-TR" dirty="0"/>
          </a:p>
          <a:p>
            <a:pPr lvl="2"/>
            <a:r>
              <a:rPr lang="tr-TR" dirty="0" err="1"/>
              <a:t>Government-civilian</a:t>
            </a:r>
            <a:endParaRPr lang="tr-TR" dirty="0"/>
          </a:p>
          <a:p>
            <a:pPr lvl="2"/>
            <a:r>
              <a:rPr lang="tr-TR" dirty="0" err="1"/>
              <a:t>Teacher-student</a:t>
            </a:r>
            <a:endParaRPr lang="tr-TR" dirty="0"/>
          </a:p>
          <a:p>
            <a:pPr lvl="2"/>
            <a:r>
              <a:rPr lang="tr-TR" dirty="0" err="1"/>
              <a:t>Gender</a:t>
            </a:r>
            <a:r>
              <a:rPr lang="tr-TR" dirty="0"/>
              <a:t>?</a:t>
            </a:r>
          </a:p>
          <a:p>
            <a:r>
              <a:rPr lang="tr-TR" dirty="0" err="1"/>
              <a:t>Collaborative</a:t>
            </a:r>
            <a:r>
              <a:rPr lang="tr-TR" dirty="0"/>
              <a:t> </a:t>
            </a:r>
            <a:r>
              <a:rPr lang="tr-TR" dirty="0" err="1"/>
              <a:t>story</a:t>
            </a:r>
            <a:r>
              <a:rPr lang="tr-TR" dirty="0"/>
              <a:t> </a:t>
            </a:r>
            <a:r>
              <a:rPr lang="tr-TR" dirty="0" err="1"/>
              <a:t>writing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conflict</a:t>
            </a:r>
            <a:r>
              <a:rPr lang="tr-TR" dirty="0"/>
              <a:t> </a:t>
            </a:r>
            <a:r>
              <a:rPr lang="tr-TR" dirty="0" err="1"/>
              <a:t>solving</a:t>
            </a:r>
            <a:endParaRPr lang="tr-TR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750A215-C9EC-48FB-9218-3CB4B403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3987" y="2093602"/>
            <a:ext cx="4784079" cy="2696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FE9D650-0C97-4CC7-96FC-51AF8B7DA46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6929" y="1125844"/>
            <a:ext cx="4921137" cy="5427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423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7903C2-DD5D-454F-82EB-011B6FB3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European</a:t>
            </a:r>
            <a:r>
              <a:rPr lang="tr-TR" dirty="0"/>
              <a:t> </a:t>
            </a:r>
            <a:r>
              <a:rPr lang="tr-TR" dirty="0" err="1"/>
              <a:t>Union</a:t>
            </a:r>
            <a:r>
              <a:rPr lang="tr-TR" dirty="0"/>
              <a:t> </a:t>
            </a:r>
            <a:r>
              <a:rPr lang="tr-TR" dirty="0" err="1"/>
              <a:t>Research</a:t>
            </a:r>
            <a:r>
              <a:rPr lang="tr-TR" dirty="0"/>
              <a:t> </a:t>
            </a:r>
            <a:r>
              <a:rPr lang="tr-TR" dirty="0" err="1"/>
              <a:t>Calls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10D8AB-EDCC-4213-8986-71D0FE76D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099210" cy="4935538"/>
          </a:xfrm>
        </p:spPr>
        <p:txBody>
          <a:bodyPr/>
          <a:lstStyle/>
          <a:p>
            <a:r>
              <a:rPr lang="tr-TR" dirty="0"/>
              <a:t>EU </a:t>
            </a:r>
            <a:r>
              <a:rPr lang="tr-TR" dirty="0" err="1"/>
              <a:t>Projects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implementing</a:t>
            </a:r>
            <a:r>
              <a:rPr lang="tr-TR" dirty="0"/>
              <a:t> SSH </a:t>
            </a:r>
            <a:r>
              <a:rPr lang="tr-TR" dirty="0" err="1"/>
              <a:t>actions</a:t>
            </a:r>
            <a:r>
              <a:rPr lang="tr-TR" dirty="0"/>
              <a:t> </a:t>
            </a:r>
            <a:r>
              <a:rPr lang="tr-TR" dirty="0" err="1"/>
              <a:t>supporting</a:t>
            </a:r>
            <a:r>
              <a:rPr lang="tr-TR" dirty="0"/>
              <a:t> EU </a:t>
            </a:r>
            <a:r>
              <a:rPr lang="tr-TR" dirty="0" err="1"/>
              <a:t>Green</a:t>
            </a:r>
            <a:r>
              <a:rPr lang="tr-TR" dirty="0"/>
              <a:t> </a:t>
            </a:r>
            <a:r>
              <a:rPr lang="tr-TR" dirty="0" err="1"/>
              <a:t>Deal</a:t>
            </a:r>
            <a:endParaRPr lang="tr-TR" dirty="0"/>
          </a:p>
          <a:p>
            <a:r>
              <a:rPr lang="tr-TR" dirty="0" err="1"/>
              <a:t>Projects</a:t>
            </a:r>
            <a:r>
              <a:rPr lang="tr-TR" dirty="0"/>
              <a:t> </a:t>
            </a:r>
            <a:r>
              <a:rPr lang="tr-TR" dirty="0" err="1"/>
              <a:t>involved</a:t>
            </a:r>
            <a:r>
              <a:rPr lang="tr-TR" dirty="0"/>
              <a:t> </a:t>
            </a:r>
            <a:r>
              <a:rPr lang="tr-TR" dirty="0" err="1"/>
              <a:t>multi-stakeholder</a:t>
            </a:r>
            <a:r>
              <a:rPr lang="tr-TR" dirty="0"/>
              <a:t> </a:t>
            </a:r>
            <a:r>
              <a:rPr lang="tr-TR" dirty="0" err="1"/>
              <a:t>workshops</a:t>
            </a:r>
            <a:r>
              <a:rPr lang="tr-TR" dirty="0"/>
              <a:t> in </a:t>
            </a:r>
            <a:r>
              <a:rPr lang="tr-TR" dirty="0" err="1"/>
              <a:t>major</a:t>
            </a:r>
            <a:r>
              <a:rPr lang="tr-TR" dirty="0"/>
              <a:t> </a:t>
            </a:r>
            <a:r>
              <a:rPr lang="tr-TR" dirty="0" err="1"/>
              <a:t>cities</a:t>
            </a:r>
            <a:r>
              <a:rPr lang="tr-TR" dirty="0"/>
              <a:t> </a:t>
            </a:r>
            <a:r>
              <a:rPr lang="tr-TR" dirty="0" err="1"/>
              <a:t>including</a:t>
            </a:r>
            <a:r>
              <a:rPr lang="tr-TR" dirty="0"/>
              <a:t> Ankara (METU)</a:t>
            </a:r>
          </a:p>
          <a:p>
            <a:r>
              <a:rPr lang="tr-TR" dirty="0" err="1"/>
              <a:t>Workshops</a:t>
            </a:r>
            <a:r>
              <a:rPr lang="tr-TR" dirty="0"/>
              <a:t> </a:t>
            </a:r>
            <a:r>
              <a:rPr lang="tr-TR" dirty="0" err="1"/>
              <a:t>involved</a:t>
            </a:r>
            <a:r>
              <a:rPr lang="tr-TR" dirty="0"/>
              <a:t> </a:t>
            </a:r>
            <a:r>
              <a:rPr lang="tr-TR" dirty="0" err="1"/>
              <a:t>representatives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government</a:t>
            </a:r>
            <a:r>
              <a:rPr lang="tr-TR" dirty="0"/>
              <a:t>, </a:t>
            </a:r>
            <a:r>
              <a:rPr lang="tr-TR" dirty="0" err="1"/>
              <a:t>NGOs</a:t>
            </a:r>
            <a:r>
              <a:rPr lang="tr-TR" dirty="0"/>
              <a:t>, </a:t>
            </a:r>
            <a:r>
              <a:rPr lang="tr-TR" dirty="0" err="1"/>
              <a:t>business</a:t>
            </a:r>
            <a:r>
              <a:rPr lang="tr-TR" dirty="0"/>
              <a:t>, </a:t>
            </a:r>
            <a:r>
              <a:rPr lang="tr-TR" dirty="0" err="1"/>
              <a:t>university</a:t>
            </a:r>
            <a:r>
              <a:rPr lang="tr-TR" dirty="0"/>
              <a:t> and </a:t>
            </a:r>
            <a:r>
              <a:rPr lang="tr-TR" dirty="0" err="1"/>
              <a:t>citizens</a:t>
            </a:r>
            <a:endParaRPr lang="tr-TR" dirty="0"/>
          </a:p>
          <a:p>
            <a:r>
              <a:rPr lang="tr-TR" dirty="0" err="1"/>
              <a:t>Social</a:t>
            </a:r>
            <a:r>
              <a:rPr lang="tr-TR" dirty="0"/>
              <a:t> </a:t>
            </a:r>
            <a:r>
              <a:rPr lang="tr-TR" dirty="0" err="1"/>
              <a:t>themes</a:t>
            </a:r>
            <a:r>
              <a:rPr lang="tr-TR" dirty="0"/>
              <a:t> </a:t>
            </a:r>
            <a:r>
              <a:rPr lang="tr-TR" dirty="0" err="1"/>
              <a:t>identified</a:t>
            </a:r>
            <a:r>
              <a:rPr lang="tr-TR" dirty="0"/>
              <a:t> in </a:t>
            </a:r>
            <a:r>
              <a:rPr lang="tr-TR" dirty="0" err="1"/>
              <a:t>workshops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Changing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behaviours</a:t>
            </a:r>
            <a:endParaRPr lang="tr-TR" dirty="0"/>
          </a:p>
          <a:p>
            <a:pPr lvl="1"/>
            <a:r>
              <a:rPr lang="tr-TR" dirty="0"/>
              <a:t>Energy </a:t>
            </a:r>
            <a:r>
              <a:rPr lang="tr-TR" dirty="0" err="1"/>
              <a:t>education</a:t>
            </a:r>
            <a:r>
              <a:rPr lang="tr-TR" dirty="0"/>
              <a:t> and </a:t>
            </a:r>
            <a:r>
              <a:rPr lang="tr-TR" dirty="0" err="1"/>
              <a:t>engagement</a:t>
            </a:r>
            <a:endParaRPr lang="tr-TR" dirty="0"/>
          </a:p>
          <a:p>
            <a:pPr lvl="1"/>
            <a:r>
              <a:rPr lang="tr-TR" dirty="0" err="1"/>
              <a:t>Vision</a:t>
            </a:r>
            <a:r>
              <a:rPr lang="tr-TR" dirty="0"/>
              <a:t>, </a:t>
            </a:r>
            <a:r>
              <a:rPr lang="tr-TR" dirty="0" err="1"/>
              <a:t>inclusivity</a:t>
            </a:r>
            <a:r>
              <a:rPr lang="tr-TR" dirty="0"/>
              <a:t> and </a:t>
            </a:r>
            <a:r>
              <a:rPr lang="tr-TR" dirty="0" err="1"/>
              <a:t>fairness</a:t>
            </a:r>
            <a:endParaRPr lang="tr-TR" dirty="0"/>
          </a:p>
          <a:p>
            <a:pPr lvl="1"/>
            <a:r>
              <a:rPr lang="tr-TR" dirty="0"/>
              <a:t>Energy </a:t>
            </a:r>
            <a:r>
              <a:rPr lang="tr-TR" dirty="0" err="1"/>
              <a:t>collaborations</a:t>
            </a:r>
            <a:endParaRPr lang="tr-TR" dirty="0"/>
          </a:p>
          <a:p>
            <a:pPr lvl="1"/>
            <a:r>
              <a:rPr lang="tr-TR" dirty="0" err="1"/>
              <a:t>Creating</a:t>
            </a:r>
            <a:r>
              <a:rPr lang="tr-TR" dirty="0"/>
              <a:t> </a:t>
            </a:r>
            <a:r>
              <a:rPr lang="tr-TR" dirty="0" err="1"/>
              <a:t>alternative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tr-TR" dirty="0"/>
          </a:p>
          <a:p>
            <a:pPr lvl="1"/>
            <a:r>
              <a:rPr lang="tr-TR" dirty="0" err="1"/>
              <a:t>Timescales</a:t>
            </a:r>
            <a:r>
              <a:rPr lang="tr-TR" dirty="0"/>
              <a:t> of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tr-TR" dirty="0"/>
          </a:p>
          <a:p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AD2B7D12-75A3-4868-A0AD-7952C2DC4D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573277"/>
            <a:ext cx="5486400" cy="253218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9C0DA12-B3D4-4FFD-814C-CB0918B7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827" y="1371600"/>
            <a:ext cx="1785493" cy="79004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29A1FD2-979B-4DA4-9C98-7B3CDD570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3" y="1499455"/>
            <a:ext cx="2476500" cy="47625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F8D34659-FD36-44BF-A176-FB7915F37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168" y="1371601"/>
            <a:ext cx="6196539" cy="49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1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FA77BE-F3A2-484F-84EC-28002632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Changing</a:t>
            </a:r>
            <a:r>
              <a:rPr lang="tr-TR" dirty="0"/>
              <a:t> Energy </a:t>
            </a:r>
            <a:r>
              <a:rPr lang="tr-TR" dirty="0" err="1"/>
              <a:t>Behaviours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6058B0-C352-4669-ABE2-AD78E927ED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err="1"/>
              <a:t>Everybody</a:t>
            </a:r>
            <a:r>
              <a:rPr lang="tr-TR" dirty="0"/>
              <a:t> </a:t>
            </a:r>
            <a:r>
              <a:rPr lang="tr-TR" dirty="0" err="1"/>
              <a:t>wants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but it </a:t>
            </a:r>
            <a:r>
              <a:rPr lang="tr-TR" dirty="0" err="1"/>
              <a:t>doesn’t</a:t>
            </a:r>
            <a:r>
              <a:rPr lang="tr-TR" dirty="0"/>
              <a:t> </a:t>
            </a:r>
            <a:r>
              <a:rPr lang="tr-TR" dirty="0" err="1"/>
              <a:t>happen</a:t>
            </a:r>
            <a:r>
              <a:rPr lang="tr-TR" dirty="0"/>
              <a:t>,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aren’t</a:t>
            </a:r>
            <a:r>
              <a:rPr lang="tr-TR" dirty="0"/>
              <a:t> </a:t>
            </a:r>
            <a:r>
              <a:rPr lang="tr-TR" dirty="0" err="1"/>
              <a:t>satisfactory</a:t>
            </a:r>
            <a:r>
              <a:rPr lang="tr-TR" dirty="0"/>
              <a:t>.</a:t>
            </a:r>
          </a:p>
          <a:p>
            <a:r>
              <a:rPr lang="tr-TR" dirty="0"/>
              <a:t>How can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sure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behaviour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leads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consumption</a:t>
            </a:r>
            <a:r>
              <a:rPr lang="tr-TR" dirty="0"/>
              <a:t>? </a:t>
            </a:r>
          </a:p>
          <a:p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403286E6-BDD8-4F10-BE1A-6D3E1D957D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923" y="2798143"/>
            <a:ext cx="4542167" cy="1261713"/>
          </a:xfrm>
        </p:spPr>
      </p:pic>
    </p:spTree>
    <p:extLst>
      <p:ext uri="{BB962C8B-B14F-4D97-AF65-F5344CB8AC3E}">
        <p14:creationId xmlns:p14="http://schemas.microsoft.com/office/powerpoint/2010/main" val="333909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7D1A8FC-0EDB-4126-B07B-A348EDF1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Education</a:t>
            </a:r>
            <a:r>
              <a:rPr lang="tr-TR" dirty="0"/>
              <a:t> and </a:t>
            </a:r>
            <a:r>
              <a:rPr lang="tr-TR" dirty="0" err="1"/>
              <a:t>Engagement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8DEDA7-0C24-4FA4-A65F-E09DEA7929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err="1"/>
              <a:t>Education</a:t>
            </a:r>
            <a:r>
              <a:rPr lang="tr-TR" dirty="0"/>
              <a:t> </a:t>
            </a:r>
            <a:r>
              <a:rPr lang="tr-TR" dirty="0" err="1"/>
              <a:t>increases</a:t>
            </a:r>
            <a:r>
              <a:rPr lang="tr-TR" dirty="0"/>
              <a:t> </a:t>
            </a:r>
            <a:r>
              <a:rPr lang="tr-TR" dirty="0" err="1"/>
              <a:t>knowledge</a:t>
            </a:r>
            <a:r>
              <a:rPr lang="tr-TR" dirty="0"/>
              <a:t> but </a:t>
            </a:r>
            <a:r>
              <a:rPr lang="tr-TR" dirty="0" err="1"/>
              <a:t>doesn’t</a:t>
            </a:r>
            <a:r>
              <a:rPr lang="tr-TR" dirty="0"/>
              <a:t> </a:t>
            </a:r>
            <a:r>
              <a:rPr lang="tr-TR" dirty="0" err="1"/>
              <a:t>produce</a:t>
            </a:r>
            <a:r>
              <a:rPr lang="tr-TR" dirty="0"/>
              <a:t> </a:t>
            </a:r>
            <a:r>
              <a:rPr lang="tr-TR" dirty="0" err="1"/>
              <a:t>changes</a:t>
            </a:r>
            <a:r>
              <a:rPr lang="tr-TR" dirty="0"/>
              <a:t> in </a:t>
            </a:r>
            <a:r>
              <a:rPr lang="tr-TR" dirty="0" err="1"/>
              <a:t>attitudes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actions</a:t>
            </a:r>
            <a:endParaRPr lang="tr-TR" dirty="0"/>
          </a:p>
          <a:p>
            <a:r>
              <a:rPr lang="tr-TR" dirty="0"/>
              <a:t>How can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engage</a:t>
            </a:r>
            <a:r>
              <a:rPr lang="tr-TR" dirty="0"/>
              <a:t> </a:t>
            </a:r>
            <a:r>
              <a:rPr lang="tr-TR" dirty="0" err="1"/>
              <a:t>citizens</a:t>
            </a:r>
            <a:r>
              <a:rPr lang="tr-TR" dirty="0"/>
              <a:t>, </a:t>
            </a:r>
            <a:r>
              <a:rPr lang="tr-TR" dirty="0" err="1"/>
              <a:t>who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price</a:t>
            </a:r>
            <a:r>
              <a:rPr lang="tr-TR" dirty="0"/>
              <a:t> </a:t>
            </a:r>
            <a:r>
              <a:rPr lang="tr-TR" dirty="0" err="1"/>
              <a:t>takers</a:t>
            </a:r>
            <a:r>
              <a:rPr lang="tr-TR" dirty="0"/>
              <a:t> and </a:t>
            </a:r>
            <a:r>
              <a:rPr lang="tr-TR" dirty="0" err="1"/>
              <a:t>consumers</a:t>
            </a:r>
            <a:r>
              <a:rPr lang="tr-TR" dirty="0"/>
              <a:t>,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?</a:t>
            </a:r>
          </a:p>
        </p:txBody>
      </p:sp>
      <p:pic>
        <p:nvPicPr>
          <p:cNvPr id="5" name="3 Resim" descr="untitled.png">
            <a:extLst>
              <a:ext uri="{FF2B5EF4-FFF2-40B4-BE49-F238E27FC236}">
                <a16:creationId xmlns:a16="http://schemas.microsoft.com/office/drawing/2014/main" id="{24D97268-7B9C-456D-A9C0-B4BFB5A923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7923" y="1920240"/>
            <a:ext cx="2587859" cy="1800000"/>
          </a:xfrm>
          <a:prstGeom prst="rect">
            <a:avLst/>
          </a:prstGeom>
        </p:spPr>
      </p:pic>
      <p:pic>
        <p:nvPicPr>
          <p:cNvPr id="6" name="4 Resim" descr="untitled.png">
            <a:extLst>
              <a:ext uri="{FF2B5EF4-FFF2-40B4-BE49-F238E27FC236}">
                <a16:creationId xmlns:a16="http://schemas.microsoft.com/office/drawing/2014/main" id="{BBCC4CC8-6059-48CD-BB7C-C6460B5D9AF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6323" y="1920240"/>
            <a:ext cx="2587859" cy="1800000"/>
          </a:xfrm>
          <a:prstGeom prst="rect">
            <a:avLst/>
          </a:prstGeom>
        </p:spPr>
      </p:pic>
      <p:pic>
        <p:nvPicPr>
          <p:cNvPr id="8" name="6 Resim" descr="untitled.png">
            <a:extLst>
              <a:ext uri="{FF2B5EF4-FFF2-40B4-BE49-F238E27FC236}">
                <a16:creationId xmlns:a16="http://schemas.microsoft.com/office/drawing/2014/main" id="{90FBF5B1-CD73-47F5-9B3E-0F35AF1299B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7922" y="3720240"/>
            <a:ext cx="2587859" cy="1800000"/>
          </a:xfrm>
          <a:prstGeom prst="rect">
            <a:avLst/>
          </a:prstGeom>
        </p:spPr>
      </p:pic>
      <p:pic>
        <p:nvPicPr>
          <p:cNvPr id="9" name="7 Resim" descr="untitled.png">
            <a:extLst>
              <a:ext uri="{FF2B5EF4-FFF2-40B4-BE49-F238E27FC236}">
                <a16:creationId xmlns:a16="http://schemas.microsoft.com/office/drawing/2014/main" id="{A2BCB28D-E130-4ACA-AEB5-C22CCD41F55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6323" y="3720240"/>
            <a:ext cx="258785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7693"/>
      </p:ext>
    </p:extLst>
  </p:cSld>
  <p:clrMapOvr>
    <a:masterClrMapping/>
  </p:clrMapOvr>
</p:sld>
</file>

<file path=ppt/theme/theme1.xml><?xml version="1.0" encoding="utf-8"?>
<a:theme xmlns:a="http://schemas.openxmlformats.org/drawingml/2006/main" name="ETKB">
  <a:themeElements>
    <a:clrScheme name="Custom 14">
      <a:dk1>
        <a:srgbClr val="000000"/>
      </a:dk1>
      <a:lt1>
        <a:srgbClr val="FFFFFF"/>
      </a:lt1>
      <a:dk2>
        <a:srgbClr val="0000CC"/>
      </a:dk2>
      <a:lt2>
        <a:srgbClr val="B2B2B2"/>
      </a:lt2>
      <a:accent1>
        <a:srgbClr val="006699"/>
      </a:accent1>
      <a:accent2>
        <a:srgbClr val="A50021"/>
      </a:accent2>
      <a:accent3>
        <a:srgbClr val="33CC33"/>
      </a:accent3>
      <a:accent4>
        <a:srgbClr val="FF9933"/>
      </a:accent4>
      <a:accent5>
        <a:srgbClr val="9933FF"/>
      </a:accent5>
      <a:accent6>
        <a:srgbClr val="FFFF00"/>
      </a:accent6>
      <a:hlink>
        <a:srgbClr val="0000FF"/>
      </a:hlink>
      <a:folHlink>
        <a:srgbClr val="FF00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TKB" id="{C0253A87-15AE-4E2E-971F-9FC016CD33A9}" vid="{8EC7D9B9-03C8-4F14-962C-C693A675A2F7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ETKB</Template>
  <TotalTime>2210</TotalTime>
  <Words>1770</Words>
  <Application>Microsoft Office PowerPoint</Application>
  <PresentationFormat>Geniş ekran</PresentationFormat>
  <Paragraphs>143</Paragraphs>
  <Slides>16</Slides>
  <Notes>10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9" baseType="lpstr">
      <vt:lpstr>Arial</vt:lpstr>
      <vt:lpstr>Calibri</vt:lpstr>
      <vt:lpstr>ETKB</vt:lpstr>
      <vt:lpstr>Social Sciences and Humanities for Advancing Energy and Climate Policies</vt:lpstr>
      <vt:lpstr>Setting the Scene</vt:lpstr>
      <vt:lpstr>The Natural Cycles</vt:lpstr>
      <vt:lpstr>Research Questions</vt:lpstr>
      <vt:lpstr>Societal Transformations in Energy and Climate Models</vt:lpstr>
      <vt:lpstr>Storytelling for Inclusive Energy and Climate Policy</vt:lpstr>
      <vt:lpstr>European Union Research Calls</vt:lpstr>
      <vt:lpstr>Changing Energy Behaviours</vt:lpstr>
      <vt:lpstr>Energy Education and Engagement</vt:lpstr>
      <vt:lpstr>Vision, Inclusivity and Fairness</vt:lpstr>
      <vt:lpstr>Energy Collaborations</vt:lpstr>
      <vt:lpstr>Creating Alternative Systems</vt:lpstr>
      <vt:lpstr>Timescales of Energy Systems</vt:lpstr>
      <vt:lpstr>Energy Policy Fellowships</vt:lpstr>
      <vt:lpstr>Linking Social Science and Energy Models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Enerji Arz Stratejilerinin ve Genel Çevresel Etkilerinin Modellenmesi (MESSAGE)</dc:title>
  <dc:creator>Görkem Güngör</dc:creator>
  <cp:lastModifiedBy>Görkem Güngör</cp:lastModifiedBy>
  <cp:revision>326</cp:revision>
  <dcterms:created xsi:type="dcterms:W3CDTF">2021-08-19T05:48:26Z</dcterms:created>
  <dcterms:modified xsi:type="dcterms:W3CDTF">2023-04-14T06:30:14Z</dcterms:modified>
</cp:coreProperties>
</file>